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87" r:id="rId3"/>
    <p:sldId id="288" r:id="rId4"/>
    <p:sldId id="283" r:id="rId5"/>
    <p:sldId id="386" r:id="rId6"/>
    <p:sldId id="357" r:id="rId7"/>
    <p:sldId id="279" r:id="rId8"/>
    <p:sldId id="278" r:id="rId9"/>
    <p:sldId id="284" r:id="rId10"/>
    <p:sldId id="280" r:id="rId11"/>
    <p:sldId id="281" r:id="rId12"/>
    <p:sldId id="326" r:id="rId13"/>
    <p:sldId id="343" r:id="rId14"/>
    <p:sldId id="362" r:id="rId15"/>
    <p:sldId id="360" r:id="rId16"/>
    <p:sldId id="361" r:id="rId17"/>
    <p:sldId id="289" r:id="rId18"/>
    <p:sldId id="363" r:id="rId19"/>
    <p:sldId id="290" r:id="rId20"/>
    <p:sldId id="291" r:id="rId21"/>
    <p:sldId id="364" r:id="rId22"/>
    <p:sldId id="334" r:id="rId23"/>
    <p:sldId id="330" r:id="rId24"/>
    <p:sldId id="332" r:id="rId25"/>
    <p:sldId id="340" r:id="rId26"/>
    <p:sldId id="339" r:id="rId27"/>
    <p:sldId id="335" r:id="rId28"/>
    <p:sldId id="336" r:id="rId29"/>
    <p:sldId id="338" r:id="rId30"/>
    <p:sldId id="482" r:id="rId31"/>
    <p:sldId id="365" r:id="rId32"/>
    <p:sldId id="372" r:id="rId33"/>
    <p:sldId id="378" r:id="rId34"/>
    <p:sldId id="384" r:id="rId35"/>
    <p:sldId id="385" r:id="rId36"/>
    <p:sldId id="344" r:id="rId37"/>
    <p:sldId id="456" r:id="rId38"/>
    <p:sldId id="458" r:id="rId39"/>
    <p:sldId id="459" r:id="rId40"/>
    <p:sldId id="460" r:id="rId41"/>
    <p:sldId id="387" r:id="rId42"/>
    <p:sldId id="390" r:id="rId43"/>
    <p:sldId id="391" r:id="rId44"/>
    <p:sldId id="444" r:id="rId45"/>
    <p:sldId id="445" r:id="rId46"/>
    <p:sldId id="446" r:id="rId47"/>
    <p:sldId id="454" r:id="rId48"/>
    <p:sldId id="455" r:id="rId49"/>
    <p:sldId id="392" r:id="rId50"/>
    <p:sldId id="286" r:id="rId51"/>
    <p:sldId id="483" r:id="rId52"/>
    <p:sldId id="468" r:id="rId53"/>
    <p:sldId id="469" r:id="rId54"/>
    <p:sldId id="470" r:id="rId55"/>
    <p:sldId id="471" r:id="rId56"/>
    <p:sldId id="473" r:id="rId57"/>
    <p:sldId id="474" r:id="rId58"/>
    <p:sldId id="478" r:id="rId59"/>
    <p:sldId id="479" r:id="rId60"/>
    <p:sldId id="480" r:id="rId61"/>
    <p:sldId id="481" r:id="rId62"/>
    <p:sldId id="443"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52" autoAdjust="0"/>
  </p:normalViewPr>
  <p:slideViewPr>
    <p:cSldViewPr>
      <p:cViewPr varScale="1">
        <p:scale>
          <a:sx n="76" d="100"/>
          <a:sy n="76" d="100"/>
        </p:scale>
        <p:origin x="1484" y="5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8CAA09-5110-432E-A7B1-396870530B8C}"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D81EA-B1C0-4801-8781-E62EFB7A92DC}" type="slidenum">
              <a:rPr lang="zh-CN" altLang="en-US" smtClean="0"/>
              <a:t>‹#›</a:t>
            </a:fld>
            <a:endParaRPr lang="zh-CN" altLang="en-US"/>
          </a:p>
        </p:txBody>
      </p:sp>
    </p:spTree>
    <p:extLst>
      <p:ext uri="{BB962C8B-B14F-4D97-AF65-F5344CB8AC3E}">
        <p14:creationId xmlns:p14="http://schemas.microsoft.com/office/powerpoint/2010/main" val="1453923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fanyi.baidu.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zhidao.baidu.com/question/327952359.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188B5C-1E13-4918-AC64-3442CFD386F5}" type="slidenum">
              <a:rPr lang="zh-CN" altLang="en-US" smtClean="0"/>
              <a:t>2</a:t>
            </a:fld>
            <a:endParaRPr lang="zh-CN" altLang="en-US"/>
          </a:p>
        </p:txBody>
      </p:sp>
    </p:spTree>
    <p:extLst>
      <p:ext uri="{BB962C8B-B14F-4D97-AF65-F5344CB8AC3E}">
        <p14:creationId xmlns:p14="http://schemas.microsoft.com/office/powerpoint/2010/main" val="239914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F9EBCE95-FB7C-493D-A03B-AF73ACCA9F6D}" type="slidenum">
              <a:rPr lang="en-US"/>
              <a:pPr/>
              <a:t>35</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laptop</a:t>
            </a:r>
            <a:r>
              <a:rPr lang="zh-CN" altLang="en-US" smtClean="0"/>
              <a:t>英 </a:t>
            </a:r>
            <a:r>
              <a:rPr lang="en-US" altLang="zh-CN" smtClean="0"/>
              <a:t>[ˈlæptɒp]   </a:t>
            </a:r>
            <a:r>
              <a:rPr lang="zh-CN" altLang="en-US" smtClean="0"/>
              <a:t>美 </a:t>
            </a:r>
            <a:r>
              <a:rPr lang="en-US" altLang="zh-CN" smtClean="0"/>
              <a:t>[ˈlæptɑ:p]  n.</a:t>
            </a:r>
            <a:r>
              <a:rPr lang="zh-CN" altLang="en-US" smtClean="0"/>
              <a:t>便携式电脑</a:t>
            </a:r>
            <a:endParaRPr lang="en-US" altLang="zh-CN" smtClean="0"/>
          </a:p>
          <a:p>
            <a:r>
              <a:rPr lang="zh-CN" altLang="en-US" smtClean="0"/>
              <a:t>企业知识库</a:t>
            </a:r>
          </a:p>
          <a:p>
            <a:r>
              <a:rPr lang="zh-CN" altLang="en-US" smtClean="0"/>
              <a:t>法律信息检索</a:t>
            </a:r>
          </a:p>
          <a:p>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defTabSz="457200" eaLnBrk="0" fontAlgn="base" hangingPunct="0">
              <a:spcBef>
                <a:spcPct val="0"/>
              </a:spcBef>
              <a:spcAft>
                <a:spcPct val="0"/>
              </a:spcAft>
              <a:defRPr>
                <a:solidFill>
                  <a:schemeClr val="tx1"/>
                </a:solidFill>
                <a:latin typeface="Calibri" pitchFamily="34" charset="0"/>
                <a:cs typeface="Arial" charset="0"/>
              </a:defRPr>
            </a:lvl6pPr>
            <a:lvl7pPr marL="2971800" indent="-228600" defTabSz="457200" eaLnBrk="0" fontAlgn="base" hangingPunct="0">
              <a:spcBef>
                <a:spcPct val="0"/>
              </a:spcBef>
              <a:spcAft>
                <a:spcPct val="0"/>
              </a:spcAft>
              <a:defRPr>
                <a:solidFill>
                  <a:schemeClr val="tx1"/>
                </a:solidFill>
                <a:latin typeface="Calibri" pitchFamily="34" charset="0"/>
                <a:cs typeface="Arial" charset="0"/>
              </a:defRPr>
            </a:lvl7pPr>
            <a:lvl8pPr marL="3429000" indent="-228600" defTabSz="457200" eaLnBrk="0" fontAlgn="base" hangingPunct="0">
              <a:spcBef>
                <a:spcPct val="0"/>
              </a:spcBef>
              <a:spcAft>
                <a:spcPct val="0"/>
              </a:spcAft>
              <a:defRPr>
                <a:solidFill>
                  <a:schemeClr val="tx1"/>
                </a:solidFill>
                <a:latin typeface="Calibri" pitchFamily="34" charset="0"/>
                <a:cs typeface="Arial" charset="0"/>
              </a:defRPr>
            </a:lvl8pPr>
            <a:lvl9pPr marL="3886200" indent="-228600" defTabSz="4572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2202585E-1FC1-4BCB-A269-FE16EC2E0CCB}" type="slidenum">
              <a:rPr lang="en-US" altLang="zh-CN" smtClean="0"/>
              <a:pPr eaLnBrk="1" hangingPunct="1"/>
              <a:t>41</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defTabSz="457200" eaLnBrk="0" fontAlgn="base" hangingPunct="0">
              <a:spcBef>
                <a:spcPct val="30000"/>
              </a:spcBef>
              <a:spcAft>
                <a:spcPct val="0"/>
              </a:spcAft>
              <a:defRPr sz="1200">
                <a:solidFill>
                  <a:schemeClr val="tx1"/>
                </a:solidFill>
                <a:latin typeface="Calibri" pitchFamily="34" charset="0"/>
              </a:defRPr>
            </a:lvl6pPr>
            <a:lvl7pPr marL="2971800" indent="-228600" defTabSz="457200" eaLnBrk="0" fontAlgn="base" hangingPunct="0">
              <a:spcBef>
                <a:spcPct val="30000"/>
              </a:spcBef>
              <a:spcAft>
                <a:spcPct val="0"/>
              </a:spcAft>
              <a:defRPr sz="1200">
                <a:solidFill>
                  <a:schemeClr val="tx1"/>
                </a:solidFill>
                <a:latin typeface="Calibri" pitchFamily="34" charset="0"/>
              </a:defRPr>
            </a:lvl7pPr>
            <a:lvl8pPr marL="3429000" indent="-228600" defTabSz="457200" eaLnBrk="0" fontAlgn="base" hangingPunct="0">
              <a:spcBef>
                <a:spcPct val="30000"/>
              </a:spcBef>
              <a:spcAft>
                <a:spcPct val="0"/>
              </a:spcAft>
              <a:defRPr sz="1200">
                <a:solidFill>
                  <a:schemeClr val="tx1"/>
                </a:solidFill>
                <a:latin typeface="Calibri" pitchFamily="34" charset="0"/>
              </a:defRPr>
            </a:lvl8pPr>
            <a:lvl9pPr marL="3886200" indent="-228600" defTabSz="4572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1C8B57A-78EB-40EA-BE20-A82EAB76283E}" type="slidenum">
              <a:rPr lang="en-US" altLang="zh-CN" sz="1100" smtClean="0">
                <a:latin typeface="Lucida Sans" pitchFamily="34" charset="0"/>
                <a:ea typeface="ＭＳ Ｐゴシック" pitchFamily="34" charset="-128"/>
                <a:cs typeface="Arial Unicode MS" pitchFamily="34" charset="-128"/>
              </a:rPr>
              <a:pPr eaLnBrk="1" hangingPunct="1">
                <a:spcBef>
                  <a:spcPct val="0"/>
                </a:spcBef>
              </a:pPr>
              <a:t>43</a:t>
            </a:fld>
            <a:endParaRPr lang="en-US" altLang="zh-CN" sz="1100" smtClean="0">
              <a:latin typeface="Lucida Sans" pitchFamily="34" charset="0"/>
              <a:ea typeface="ＭＳ Ｐゴシック" pitchFamily="34" charset="-128"/>
              <a:cs typeface="Arial Unicode MS" pitchFamily="34" charset="-128"/>
            </a:endParaRPr>
          </a:p>
        </p:txBody>
      </p:sp>
      <p:sp>
        <p:nvSpPr>
          <p:cNvPr id="6553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42" tIns="42671" rIns="85342" bIns="42671" numCol="1" anchor="t" anchorCtr="0" compatLnSpc="1">
            <a:prstTxWarp prst="textNoShape">
              <a:avLst/>
            </a:prstTxWarp>
          </a:bodyPr>
          <a:lstStyle/>
          <a:p>
            <a:pPr eaLnBrk="1" hangingPunct="1">
              <a:spcBef>
                <a:spcPct val="0"/>
              </a:spcBef>
            </a:pPr>
            <a:r>
              <a:rPr lang="en-US" altLang="zh-CN" sz="1600" dirty="0" smtClean="0">
                <a:ea typeface="ＭＳ Ｐゴシック" pitchFamily="34" charset="-128"/>
              </a:rPr>
              <a:t>Misconception </a:t>
            </a:r>
            <a:r>
              <a:rPr lang="zh-CN" altLang="en-US" sz="1600" dirty="0" smtClean="0">
                <a:ea typeface="ＭＳ Ｐゴシック" pitchFamily="34" charset="-128"/>
              </a:rPr>
              <a:t>英 </a:t>
            </a:r>
            <a:r>
              <a:rPr lang="en-US" altLang="zh-CN" sz="1600" dirty="0" smtClean="0">
                <a:ea typeface="ＭＳ Ｐゴシック" pitchFamily="34" charset="-128"/>
              </a:rPr>
              <a:t>[ˌ</a:t>
            </a:r>
            <a:r>
              <a:rPr lang="en-US" altLang="zh-CN" sz="1600" dirty="0" err="1" smtClean="0">
                <a:ea typeface="ＭＳ Ｐゴシック" pitchFamily="34" charset="-128"/>
              </a:rPr>
              <a:t>mɪskənˈsepʃn</a:t>
            </a:r>
            <a:r>
              <a:rPr lang="en-US" altLang="zh-CN" sz="1600" dirty="0" smtClean="0">
                <a:ea typeface="ＭＳ Ｐゴシック" pitchFamily="34" charset="-128"/>
              </a:rPr>
              <a:t>]   </a:t>
            </a:r>
            <a:r>
              <a:rPr lang="zh-CN" altLang="en-US" sz="1600" dirty="0" smtClean="0">
                <a:ea typeface="ＭＳ Ｐゴシック" pitchFamily="34" charset="-128"/>
              </a:rPr>
              <a:t>美 </a:t>
            </a:r>
            <a:r>
              <a:rPr lang="en-US" altLang="zh-CN" sz="1600" dirty="0" smtClean="0">
                <a:ea typeface="ＭＳ Ｐゴシック" pitchFamily="34" charset="-128"/>
              </a:rPr>
              <a:t>[ˌ</a:t>
            </a:r>
            <a:r>
              <a:rPr lang="en-US" altLang="zh-CN" sz="1600" dirty="0" err="1" smtClean="0">
                <a:ea typeface="ＭＳ Ｐゴシック" pitchFamily="34" charset="-128"/>
              </a:rPr>
              <a:t>mɪskənˈsɛpʃən</a:t>
            </a:r>
            <a:r>
              <a:rPr lang="en-US" altLang="zh-CN" sz="1600" dirty="0" smtClean="0">
                <a:ea typeface="ＭＳ Ｐゴシック" pitchFamily="34" charset="-128"/>
              </a:rPr>
              <a:t>]  n.</a:t>
            </a:r>
            <a:r>
              <a:rPr lang="zh-CN" altLang="en-US" sz="1600" dirty="0" smtClean="0">
                <a:ea typeface="ＭＳ Ｐゴシック" pitchFamily="34" charset="-128"/>
              </a:rPr>
              <a:t>误解</a:t>
            </a:r>
            <a:r>
              <a:rPr lang="en-US" altLang="zh-CN" sz="1600" dirty="0" smtClean="0">
                <a:ea typeface="ＭＳ Ｐゴシック" pitchFamily="34" charset="-128"/>
              </a:rPr>
              <a:t>;</a:t>
            </a:r>
            <a:r>
              <a:rPr lang="zh-CN" altLang="en-US" sz="1600" dirty="0" smtClean="0">
                <a:ea typeface="ＭＳ Ｐゴシック" pitchFamily="34" charset="-128"/>
              </a:rPr>
              <a:t>错觉</a:t>
            </a:r>
            <a:r>
              <a:rPr lang="en-US" altLang="zh-CN" sz="1600" dirty="0" smtClean="0">
                <a:ea typeface="ＭＳ Ｐゴシック" pitchFamily="34" charset="-128"/>
              </a:rPr>
              <a:t>;</a:t>
            </a:r>
            <a:r>
              <a:rPr lang="zh-CN" altLang="en-US" sz="1600" dirty="0" smtClean="0">
                <a:ea typeface="ＭＳ Ｐゴシック" pitchFamily="34" charset="-128"/>
              </a:rPr>
              <a:t>错误想法</a:t>
            </a:r>
            <a:endParaRPr lang="en-US" altLang="zh-CN" sz="1600" dirty="0" smtClean="0">
              <a:ea typeface="ＭＳ Ｐゴシック" pitchFamily="34" charset="-128"/>
            </a:endParaRPr>
          </a:p>
          <a:p>
            <a:pPr eaLnBrk="1" hangingPunct="1">
              <a:spcBef>
                <a:spcPct val="0"/>
              </a:spcBef>
            </a:pPr>
            <a:r>
              <a:rPr kumimoji="1" lang="en-US" altLang="zh-CN" sz="1600" dirty="0" err="1" smtClean="0">
                <a:solidFill>
                  <a:srgbClr val="980000"/>
                </a:solidFill>
                <a:latin typeface="Arial" charset="0"/>
                <a:ea typeface="ＭＳ Ｐゴシック" pitchFamily="34" charset="-128"/>
                <a:cs typeface="Arial Unicode MS" pitchFamily="34" charset="-128"/>
              </a:rPr>
              <a:t>Misformulation</a:t>
            </a:r>
            <a:r>
              <a:rPr kumimoji="1" lang="en-US" altLang="zh-CN" sz="1600" dirty="0" smtClean="0">
                <a:solidFill>
                  <a:srgbClr val="980000"/>
                </a:solidFill>
                <a:latin typeface="Arial" charset="0"/>
                <a:ea typeface="ＭＳ Ｐゴシック" pitchFamily="34" charset="-128"/>
                <a:cs typeface="Arial Unicode MS" pitchFamily="34" charset="-128"/>
              </a:rPr>
              <a:t> </a:t>
            </a:r>
            <a:r>
              <a:rPr lang="zh-CN" altLang="en-US" sz="1600" dirty="0" smtClean="0">
                <a:ea typeface="ＭＳ Ｐゴシック" pitchFamily="34" charset="-128"/>
              </a:rPr>
              <a:t>错误表述</a:t>
            </a:r>
            <a:endParaRPr lang="zh-CN" altLang="zh-CN" sz="1600" dirty="0"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竞价排名</a:t>
            </a:r>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45</a:t>
            </a:fld>
            <a:endParaRPr lang="zh-CN" altLang="en-US"/>
          </a:p>
        </p:txBody>
      </p:sp>
    </p:spTree>
    <p:extLst>
      <p:ext uri="{BB962C8B-B14F-4D97-AF65-F5344CB8AC3E}">
        <p14:creationId xmlns:p14="http://schemas.microsoft.com/office/powerpoint/2010/main" val="338492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server farms </a:t>
            </a:r>
            <a:r>
              <a:rPr lang="zh-CN" altLang="en-US" dirty="0" smtClean="0"/>
              <a:t>服务器群组</a:t>
            </a:r>
            <a:r>
              <a:rPr lang="en-US" altLang="zh-CN" dirty="0" smtClean="0"/>
              <a:t>;</a:t>
            </a:r>
            <a:r>
              <a:rPr lang="zh-CN" altLang="en-US" dirty="0" smtClean="0"/>
              <a:t>服务器农场</a:t>
            </a:r>
            <a:r>
              <a:rPr lang="en-US" altLang="zh-CN" dirty="0" smtClean="0"/>
              <a:t>;</a:t>
            </a:r>
            <a:r>
              <a:rPr lang="zh-CN" altLang="en-US" dirty="0" smtClean="0"/>
              <a:t>服务器群</a:t>
            </a:r>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50</a:t>
            </a:fld>
            <a:endParaRPr lang="zh-CN" altLang="en-US"/>
          </a:p>
        </p:txBody>
      </p:sp>
    </p:spTree>
    <p:extLst>
      <p:ext uri="{BB962C8B-B14F-4D97-AF65-F5344CB8AC3E}">
        <p14:creationId xmlns:p14="http://schemas.microsoft.com/office/powerpoint/2010/main" val="139964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355864-D01B-490E-9288-9ADBB1FF9113}" type="slidenum">
              <a:rPr kumimoji="1" lang="zh-CN" altLang="en-US" smtClean="0">
                <a:latin typeface="Times New Roman" panose="02020603050405020304" pitchFamily="18" charset="0"/>
              </a:rPr>
              <a:pPr>
                <a:spcBef>
                  <a:spcPct val="0"/>
                </a:spcBef>
              </a:pPr>
              <a:t>52</a:t>
            </a:fld>
            <a:endParaRPr kumimoji="1" lang="en-US" altLang="zh-CN"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5474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B4FCB10-32BF-46CA-A776-D1BF2A8AA1C1}" type="slidenum">
              <a:rPr kumimoji="1" lang="zh-CN" altLang="en-US" smtClean="0">
                <a:latin typeface="Times New Roman" panose="02020603050405020304" pitchFamily="18" charset="0"/>
              </a:rPr>
              <a:pPr>
                <a:spcBef>
                  <a:spcPct val="0"/>
                </a:spcBef>
              </a:pPr>
              <a:t>53</a:t>
            </a:fld>
            <a:endParaRPr kumimoji="1" lang="en-US" altLang="zh-CN"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385030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2EC008-C7BF-4CA6-9F33-1852A764FFA5}" type="slidenum">
              <a:rPr kumimoji="1" lang="zh-CN" altLang="en-US" smtClean="0">
                <a:latin typeface="Times New Roman" panose="02020603050405020304" pitchFamily="18" charset="0"/>
              </a:rPr>
              <a:pPr>
                <a:spcBef>
                  <a:spcPct val="0"/>
                </a:spcBef>
              </a:pPr>
              <a:t>54</a:t>
            </a:fld>
            <a:endParaRPr kumimoji="1" lang="en-US" altLang="zh-CN" smtClean="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83642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26608E-E400-4727-9C11-ADE343C1B68F}" type="slidenum">
              <a:rPr kumimoji="1" lang="zh-CN" altLang="en-US" smtClean="0">
                <a:latin typeface="Times New Roman" panose="02020603050405020304" pitchFamily="18" charset="0"/>
              </a:rPr>
              <a:pPr>
                <a:spcBef>
                  <a:spcPct val="0"/>
                </a:spcBef>
              </a:pPr>
              <a:t>55</a:t>
            </a:fld>
            <a:endParaRPr kumimoji="1" lang="en-US" altLang="zh-CN" smtClean="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9149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FB6ECB-F652-45D3-B7AF-C1F74181D8AE}" type="slidenum">
              <a:rPr kumimoji="1" lang="zh-CN" altLang="en-US" smtClean="0">
                <a:latin typeface="Times New Roman" panose="02020603050405020304" pitchFamily="18" charset="0"/>
              </a:rPr>
              <a:pPr>
                <a:spcBef>
                  <a:spcPct val="0"/>
                </a:spcBef>
              </a:pPr>
              <a:t>56</a:t>
            </a:fld>
            <a:endParaRPr kumimoji="1" lang="en-US" altLang="zh-CN"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59468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4</a:t>
            </a:fld>
            <a:endParaRPr lang="zh-CN" altLang="en-US"/>
          </a:p>
        </p:txBody>
      </p:sp>
    </p:spTree>
    <p:extLst>
      <p:ext uri="{BB962C8B-B14F-4D97-AF65-F5344CB8AC3E}">
        <p14:creationId xmlns:p14="http://schemas.microsoft.com/office/powerpoint/2010/main" val="422316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B5B2BA1-D20C-4FEC-AD20-0A5F253155EF}" type="slidenum">
              <a:rPr kumimoji="1" lang="zh-CN" altLang="en-US" smtClean="0">
                <a:latin typeface="Times New Roman" panose="02020603050405020304" pitchFamily="18" charset="0"/>
              </a:rPr>
              <a:pPr>
                <a:spcBef>
                  <a:spcPct val="0"/>
                </a:spcBef>
              </a:pPr>
              <a:t>57</a:t>
            </a:fld>
            <a:endParaRPr kumimoji="1" lang="en-US" altLang="zh-CN" smtClean="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65847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62</a:t>
            </a:fld>
            <a:endParaRPr lang="zh-CN" altLang="en-US"/>
          </a:p>
        </p:txBody>
      </p:sp>
    </p:spTree>
    <p:extLst>
      <p:ext uri="{BB962C8B-B14F-4D97-AF65-F5344CB8AC3E}">
        <p14:creationId xmlns:p14="http://schemas.microsoft.com/office/powerpoint/2010/main" val="105971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5</a:t>
            </a:fld>
            <a:endParaRPr lang="zh-CN" altLang="en-US"/>
          </a:p>
        </p:txBody>
      </p:sp>
    </p:spTree>
    <p:extLst>
      <p:ext uri="{BB962C8B-B14F-4D97-AF65-F5344CB8AC3E}">
        <p14:creationId xmlns:p14="http://schemas.microsoft.com/office/powerpoint/2010/main" val="37741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6</a:t>
            </a:fld>
            <a:endParaRPr lang="zh-CN" altLang="en-US"/>
          </a:p>
        </p:txBody>
      </p:sp>
    </p:spTree>
    <p:extLst>
      <p:ext uri="{BB962C8B-B14F-4D97-AF65-F5344CB8AC3E}">
        <p14:creationId xmlns:p14="http://schemas.microsoft.com/office/powerpoint/2010/main" val="2409262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D81EA-B1C0-4801-8781-E62EFB7A92DC}" type="slidenum">
              <a:rPr lang="zh-CN" altLang="en-US" smtClean="0"/>
              <a:t>8</a:t>
            </a:fld>
            <a:endParaRPr lang="zh-CN" altLang="en-US"/>
          </a:p>
        </p:txBody>
      </p:sp>
    </p:spTree>
    <p:extLst>
      <p:ext uri="{BB962C8B-B14F-4D97-AF65-F5344CB8AC3E}">
        <p14:creationId xmlns:p14="http://schemas.microsoft.com/office/powerpoint/2010/main" val="372404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0E77A8-6F2B-4404-B836-10B737F55801}" type="slidenum">
              <a:rPr lang="zh-CN" altLang="en-US" smtClean="0"/>
              <a:t>15</a:t>
            </a:fld>
            <a:endParaRPr lang="zh-CN" altLang="en-US"/>
          </a:p>
        </p:txBody>
      </p:sp>
    </p:spTree>
    <p:extLst>
      <p:ext uri="{BB962C8B-B14F-4D97-AF65-F5344CB8AC3E}">
        <p14:creationId xmlns:p14="http://schemas.microsoft.com/office/powerpoint/2010/main" val="131719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非平凡的、隐含的、先前未知的和潜在有用的</a:t>
            </a:r>
            <a:endParaRPr lang="en-US" altLang="zh-CN" dirty="0" smtClean="0"/>
          </a:p>
          <a:p>
            <a:r>
              <a:rPr lang="en-US" altLang="zh-CN" dirty="0" smtClean="0"/>
              <a:t>Normalization </a:t>
            </a:r>
            <a:r>
              <a:rPr lang="zh-CN" altLang="en-US" dirty="0" smtClean="0"/>
              <a:t>美 </a:t>
            </a:r>
            <a:r>
              <a:rPr lang="en-US" altLang="zh-CN" dirty="0" smtClean="0"/>
              <a:t>[ˌ</a:t>
            </a:r>
            <a:r>
              <a:rPr lang="en-US" altLang="zh-CN" dirty="0" err="1" smtClean="0"/>
              <a:t>nɔ:məlaɪ'zeɪʃn</a:t>
            </a:r>
            <a:r>
              <a:rPr lang="en-US" altLang="zh-CN" dirty="0" smtClean="0"/>
              <a:t>]  n.</a:t>
            </a:r>
            <a:r>
              <a:rPr lang="zh-CN" altLang="en-US" dirty="0" smtClean="0"/>
              <a:t>正常化</a:t>
            </a:r>
            <a:r>
              <a:rPr lang="en-US" altLang="zh-CN" dirty="0" smtClean="0"/>
              <a:t>;</a:t>
            </a:r>
            <a:r>
              <a:rPr lang="zh-CN" altLang="en-US" dirty="0" smtClean="0"/>
              <a:t>标准化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sng" kern="1200" dirty="0" err="1" smtClean="0">
                <a:solidFill>
                  <a:schemeClr val="tx1"/>
                </a:solidFill>
                <a:effectLst/>
                <a:latin typeface="+mn-lt"/>
                <a:ea typeface="+mn-ea"/>
                <a:cs typeface="+mn-cs"/>
                <a:hlinkClick r:id="rId3"/>
              </a:rPr>
              <a:t>Subsetting</a:t>
            </a:r>
            <a:r>
              <a:rPr lang="en-US" altLang="zh-CN" sz="1200" b="0" i="0" u="sng"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构造子集</a:t>
            </a:r>
          </a:p>
          <a:p>
            <a:endParaRPr lang="zh-CN" altLang="en-US" dirty="0"/>
          </a:p>
        </p:txBody>
      </p:sp>
      <p:sp>
        <p:nvSpPr>
          <p:cNvPr id="4" name="灯片编号占位符 3"/>
          <p:cNvSpPr>
            <a:spLocks noGrp="1"/>
          </p:cNvSpPr>
          <p:nvPr>
            <p:ph type="sldNum" sz="quarter" idx="10"/>
          </p:nvPr>
        </p:nvSpPr>
        <p:spPr/>
        <p:txBody>
          <a:bodyPr/>
          <a:lstStyle/>
          <a:p>
            <a:fld id="{930E77A8-6F2B-4404-B836-10B737F55801}" type="slidenum">
              <a:rPr lang="zh-CN" altLang="en-US" smtClean="0"/>
              <a:t>16</a:t>
            </a:fld>
            <a:endParaRPr lang="zh-CN" altLang="en-US"/>
          </a:p>
        </p:txBody>
      </p:sp>
    </p:spTree>
    <p:extLst>
      <p:ext uri="{BB962C8B-B14F-4D97-AF65-F5344CB8AC3E}">
        <p14:creationId xmlns:p14="http://schemas.microsoft.com/office/powerpoint/2010/main" val="34098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0E77A8-6F2B-4404-B836-10B737F55801}" type="slidenum">
              <a:rPr lang="zh-CN" altLang="en-US" smtClean="0"/>
              <a:t>19</a:t>
            </a:fld>
            <a:endParaRPr lang="zh-CN" altLang="en-US"/>
          </a:p>
        </p:txBody>
      </p:sp>
    </p:spTree>
    <p:extLst>
      <p:ext uri="{BB962C8B-B14F-4D97-AF65-F5344CB8AC3E}">
        <p14:creationId xmlns:p14="http://schemas.microsoft.com/office/powerpoint/2010/main" val="184961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library of congress </a:t>
            </a:r>
            <a:r>
              <a:rPr lang="zh-CN" altLang="en-US" dirty="0" smtClean="0"/>
              <a:t>美国国会图书馆</a:t>
            </a:r>
            <a:endParaRPr lang="en-US" altLang="zh-CN" dirty="0" smtClean="0"/>
          </a:p>
          <a:p>
            <a:r>
              <a:rPr lang="en-US" altLang="zh-CN" dirty="0" smtClean="0"/>
              <a:t>Trillion </a:t>
            </a:r>
            <a:r>
              <a:rPr lang="zh-CN" altLang="en-US" dirty="0" smtClean="0"/>
              <a:t>万亿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World of Warcraft</a:t>
            </a:r>
            <a:r>
              <a:rPr lang="zh-CN" altLang="en-US" dirty="0" smtClean="0"/>
              <a:t>魔兽世界（游戏名称）</a:t>
            </a:r>
            <a:endParaRPr lang="en-US" altLang="zh-CN" dirty="0" smtClean="0"/>
          </a:p>
          <a:p>
            <a:r>
              <a:rPr lang="zh-CN" altLang="en-US" sz="1200" b="0" i="0" kern="1200" dirty="0" smtClean="0">
                <a:solidFill>
                  <a:schemeClr val="tx1"/>
                </a:solidFill>
                <a:effectLst/>
                <a:latin typeface="+mn-lt"/>
                <a:ea typeface="+mn-ea"/>
                <a:cs typeface="+mn-cs"/>
              </a:rPr>
              <a:t>美国三大电视网</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bit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KB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ZB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DB</a:t>
            </a:r>
          </a:p>
          <a:p>
            <a:r>
              <a:rPr lang="zh-CN" altLang="en-US" sz="1200" b="0" i="0" u="sng" kern="1200" dirty="0" smtClean="0">
                <a:solidFill>
                  <a:schemeClr val="tx1"/>
                </a:solidFill>
                <a:effectLst/>
                <a:latin typeface="+mn-lt"/>
                <a:ea typeface="+mn-ea"/>
                <a:cs typeface="+mn-cs"/>
                <a:hlinkClick r:id="rId3"/>
              </a:rPr>
              <a:t>美国移动运营商</a:t>
            </a:r>
            <a:r>
              <a:rPr lang="en-US" altLang="zh-CN" sz="1200" b="0" i="0" kern="1200" dirty="0" smtClean="0">
                <a:solidFill>
                  <a:schemeClr val="tx1"/>
                </a:solidFill>
                <a:effectLst/>
                <a:latin typeface="+mn-lt"/>
                <a:ea typeface="+mn-ea"/>
                <a:cs typeface="+mn-cs"/>
              </a:rPr>
              <a:t>AT&amp;T</a:t>
            </a:r>
            <a:r>
              <a:rPr lang="zh-CN" altLang="en-US" sz="1200" b="0" i="0" kern="1200" dirty="0" smtClean="0">
                <a:solidFill>
                  <a:schemeClr val="tx1"/>
                </a:solidFill>
                <a:effectLst/>
                <a:latin typeface="+mn-lt"/>
                <a:ea typeface="+mn-ea"/>
                <a:cs typeface="+mn-cs"/>
              </a:rPr>
              <a:t>公司是美国最大的固网电话服务供应商及第一大的移动电话服务供应商，此外还提供宽频及收费电视服务。合共</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亿户提供服务，当中</a:t>
            </a:r>
            <a:r>
              <a:rPr lang="en-US" altLang="zh-CN" sz="1200" b="0" i="0" kern="1200" dirty="0" smtClean="0">
                <a:solidFill>
                  <a:schemeClr val="tx1"/>
                </a:solidFill>
                <a:effectLst/>
                <a:latin typeface="+mn-lt"/>
                <a:ea typeface="+mn-ea"/>
                <a:cs typeface="+mn-cs"/>
              </a:rPr>
              <a:t>8,510</a:t>
            </a:r>
            <a:r>
              <a:rPr lang="zh-CN" altLang="en-US" sz="1200" b="0" i="0" kern="1200" dirty="0" smtClean="0">
                <a:solidFill>
                  <a:schemeClr val="tx1"/>
                </a:solidFill>
                <a:effectLst/>
                <a:latin typeface="+mn-lt"/>
                <a:ea typeface="+mn-ea"/>
                <a:cs typeface="+mn-cs"/>
              </a:rPr>
              <a:t>万户为无线用户。 </a:t>
            </a:r>
            <a:endParaRPr lang="zh-CN" altLang="en-US" dirty="0"/>
          </a:p>
        </p:txBody>
      </p:sp>
      <p:sp>
        <p:nvSpPr>
          <p:cNvPr id="4" name="灯片编号占位符 3"/>
          <p:cNvSpPr>
            <a:spLocks noGrp="1"/>
          </p:cNvSpPr>
          <p:nvPr>
            <p:ph type="sldNum" sz="quarter" idx="10"/>
          </p:nvPr>
        </p:nvSpPr>
        <p:spPr/>
        <p:txBody>
          <a:bodyPr/>
          <a:lstStyle/>
          <a:p>
            <a:fld id="{930E77A8-6F2B-4404-B836-10B737F55801}" type="slidenum">
              <a:rPr lang="zh-CN" altLang="en-US" smtClean="0"/>
              <a:t>20</a:t>
            </a:fld>
            <a:endParaRPr lang="zh-CN" altLang="en-US"/>
          </a:p>
        </p:txBody>
      </p:sp>
    </p:spTree>
    <p:extLst>
      <p:ext uri="{BB962C8B-B14F-4D97-AF65-F5344CB8AC3E}">
        <p14:creationId xmlns:p14="http://schemas.microsoft.com/office/powerpoint/2010/main" val="126988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134277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3149886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17973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82A72D0-EB7A-4AA7-8C9D-51009AB466DD}" type="slidenum">
              <a:rPr lang="en-US" altLang="zh-CN"/>
              <a:pPr>
                <a:defRPr/>
              </a:pPr>
              <a:t>‹#›</a:t>
            </a:fld>
            <a:endParaRPr lang="en-US" altLang="zh-CN"/>
          </a:p>
        </p:txBody>
      </p:sp>
    </p:spTree>
    <p:extLst>
      <p:ext uri="{BB962C8B-B14F-4D97-AF65-F5344CB8AC3E}">
        <p14:creationId xmlns:p14="http://schemas.microsoft.com/office/powerpoint/2010/main" val="177402265"/>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3" name="TextBox 6"/>
          <p:cNvSpPr txBox="1"/>
          <p:nvPr userDrawn="1"/>
        </p:nvSpPr>
        <p:spPr>
          <a:xfrm>
            <a:off x="-12700" y="6551613"/>
            <a:ext cx="9144000" cy="287337"/>
          </a:xfrm>
          <a:prstGeom prst="rect">
            <a:avLst/>
          </a:prstGeom>
        </p:spPr>
        <p:style>
          <a:lnRef idx="1">
            <a:schemeClr val="accent5"/>
          </a:lnRef>
          <a:fillRef idx="3">
            <a:schemeClr val="accent5"/>
          </a:fillRef>
          <a:effectRef idx="2">
            <a:schemeClr val="accent5"/>
          </a:effectRef>
          <a:fontRef idx="minor">
            <a:schemeClr val="lt1"/>
          </a:fontRef>
        </p:style>
        <p:txBody>
          <a:bodyPr wrap="none" anchor="ctr">
            <a:normAutofit/>
          </a:bodyPr>
          <a:lstStyle/>
          <a:p>
            <a:pPr eaLnBrk="1" fontAlgn="auto" hangingPunct="1">
              <a:spcAft>
                <a:spcPts val="0"/>
              </a:spcAft>
              <a:defRPr/>
            </a:pPr>
            <a:r>
              <a:rPr lang="en-US" altLang="zh-CN" sz="1200" dirty="0">
                <a:solidFill>
                  <a:schemeClr val="bg1"/>
                </a:solidFill>
              </a:rPr>
              <a:t>     </a:t>
            </a:r>
            <a:r>
              <a:rPr lang="zh-CN" altLang="en-US" sz="1200" dirty="0">
                <a:solidFill>
                  <a:schemeClr val="bg1"/>
                </a:solidFill>
              </a:rPr>
              <a:t>概论</a:t>
            </a:r>
            <a:r>
              <a:rPr lang="en-US" altLang="zh-CN" sz="1200" dirty="0">
                <a:solidFill>
                  <a:schemeClr val="bg1"/>
                </a:solidFill>
              </a:rPr>
              <a:t>	                                                                                                                                                  </a:t>
            </a:r>
            <a:r>
              <a:rPr lang="zh-CN" altLang="en-US" sz="1200" dirty="0">
                <a:solidFill>
                  <a:schemeClr val="bg1"/>
                </a:solidFill>
              </a:rPr>
              <a:t>计算机科学与技术学院</a:t>
            </a:r>
          </a:p>
        </p:txBody>
      </p:sp>
      <p:sp>
        <p:nvSpPr>
          <p:cNvPr id="4" name="标题 1"/>
          <p:cNvSpPr txBox="1">
            <a:spLocks/>
          </p:cNvSpPr>
          <p:nvPr userDrawn="1"/>
        </p:nvSpPr>
        <p:spPr>
          <a:xfrm>
            <a:off x="0" y="17463"/>
            <a:ext cx="9144000" cy="842962"/>
          </a:xfrm>
          <a:prstGeom prst="rect">
            <a:avLst/>
          </a:prstGeom>
        </p:spPr>
        <p:style>
          <a:lnRef idx="1">
            <a:schemeClr val="accent1"/>
          </a:lnRef>
          <a:fillRef idx="3">
            <a:schemeClr val="accent1"/>
          </a:fillRef>
          <a:effectRef idx="2">
            <a:schemeClr val="accent1"/>
          </a:effectRef>
          <a:fontRef idx="minor">
            <a:schemeClr val="lt1"/>
          </a:fontRef>
        </p:style>
        <p:txBody>
          <a:bodyP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defRPr/>
            </a:pPr>
            <a:endParaRPr lang="zh-CN" altLang="en-US" dirty="0"/>
          </a:p>
        </p:txBody>
      </p:sp>
      <p:sp>
        <p:nvSpPr>
          <p:cNvPr id="5" name="灯片编号占位符 5"/>
          <p:cNvSpPr txBox="1">
            <a:spLocks/>
          </p:cNvSpPr>
          <p:nvPr userDrawn="1"/>
        </p:nvSpPr>
        <p:spPr>
          <a:xfrm>
            <a:off x="6759575" y="6508750"/>
            <a:ext cx="2133600" cy="365125"/>
          </a:xfrm>
          <a:prstGeom prst="rect">
            <a:avLst/>
          </a:prstGeom>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5C8B4A11-D69B-4312-B841-F44BCDB21DED}" type="slidenum">
              <a:rPr lang="zh-CN" altLang="en-US" sz="1200" smtClean="0">
                <a:solidFill>
                  <a:schemeClr val="bg1"/>
                </a:solidFill>
              </a:rPr>
              <a:pPr algn="r" eaLnBrk="1" hangingPunct="1">
                <a:defRPr/>
              </a:pPr>
              <a:t>‹#›</a:t>
            </a:fld>
            <a:endParaRPr lang="zh-CN" altLang="en-US" sz="1200" smtClean="0">
              <a:solidFill>
                <a:schemeClr val="bg1"/>
              </a:solidFill>
            </a:endParaRPr>
          </a:p>
        </p:txBody>
      </p:sp>
      <p:sp>
        <p:nvSpPr>
          <p:cNvPr id="10" name="标题占位符 1"/>
          <p:cNvSpPr>
            <a:spLocks noGrp="1"/>
          </p:cNvSpPr>
          <p:nvPr>
            <p:ph type="title"/>
          </p:nvPr>
        </p:nvSpPr>
        <p:spPr>
          <a:xfrm>
            <a:off x="457200" y="95897"/>
            <a:ext cx="8229600" cy="706090"/>
          </a:xfrm>
          <a:prstGeom prst="rect">
            <a:avLst/>
          </a:prstGeom>
        </p:spPr>
        <p:txBody>
          <a:bodyPr rtlCol="0">
            <a:normAutofit/>
          </a:bodyPr>
          <a:lstStyle>
            <a:lvl1pPr>
              <a:defRPr sz="4000" b="1" baseline="0">
                <a:solidFill>
                  <a:schemeClr val="bg1"/>
                </a:solidFill>
                <a:latin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F285264F-9C7A-44D9-9725-84A7495186C5}" type="datetimeFigureOut">
              <a:rPr lang="zh-CN" altLang="en-US"/>
              <a:pPr>
                <a:defRPr/>
              </a:pPr>
              <a:t>2018/9/10</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548E5E86-E1BC-4816-BBE8-3504A1E0C640}" type="slidenum">
              <a:rPr lang="zh-CN" altLang="en-US"/>
              <a:pPr>
                <a:defRPr/>
              </a:pPr>
              <a:t>‹#›</a:t>
            </a:fld>
            <a:endParaRPr lang="zh-CN" altLang="en-US"/>
          </a:p>
        </p:txBody>
      </p:sp>
    </p:spTree>
    <p:extLst>
      <p:ext uri="{BB962C8B-B14F-4D97-AF65-F5344CB8AC3E}">
        <p14:creationId xmlns:p14="http://schemas.microsoft.com/office/powerpoint/2010/main" val="4070227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TextBox 6"/>
          <p:cNvSpPr txBox="1"/>
          <p:nvPr userDrawn="1"/>
        </p:nvSpPr>
        <p:spPr>
          <a:xfrm>
            <a:off x="-12700" y="6551613"/>
            <a:ext cx="9144000" cy="287337"/>
          </a:xfrm>
          <a:prstGeom prst="rect">
            <a:avLst/>
          </a:prstGeom>
        </p:spPr>
        <p:style>
          <a:lnRef idx="1">
            <a:schemeClr val="accent5"/>
          </a:lnRef>
          <a:fillRef idx="3">
            <a:schemeClr val="accent5"/>
          </a:fillRef>
          <a:effectRef idx="2">
            <a:schemeClr val="accent5"/>
          </a:effectRef>
          <a:fontRef idx="minor">
            <a:schemeClr val="lt1"/>
          </a:fontRef>
        </p:style>
        <p:txBody>
          <a:bodyPr wrap="none" anchor="ctr">
            <a:normAutofit/>
          </a:bodyPr>
          <a:lstStyle/>
          <a:p>
            <a:pPr eaLnBrk="1" fontAlgn="auto" hangingPunct="1">
              <a:spcAft>
                <a:spcPts val="0"/>
              </a:spcAft>
              <a:defRPr/>
            </a:pPr>
            <a:r>
              <a:rPr lang="en-US" altLang="zh-CN" sz="1200" dirty="0">
                <a:solidFill>
                  <a:schemeClr val="bg1"/>
                </a:solidFill>
              </a:rPr>
              <a:t>     </a:t>
            </a:r>
            <a:r>
              <a:rPr lang="zh-CN" altLang="en-US" sz="1200" dirty="0">
                <a:solidFill>
                  <a:schemeClr val="bg1"/>
                </a:solidFill>
              </a:rPr>
              <a:t>搜索技术概论</a:t>
            </a:r>
            <a:r>
              <a:rPr lang="en-US" altLang="zh-CN" sz="1200" dirty="0">
                <a:solidFill>
                  <a:schemeClr val="bg1"/>
                </a:solidFill>
              </a:rPr>
              <a:t>	</a:t>
            </a:r>
            <a:r>
              <a:rPr lang="zh-CN" altLang="en-US" sz="1200" dirty="0">
                <a:solidFill>
                  <a:schemeClr val="bg1"/>
                </a:solidFill>
              </a:rPr>
              <a:t> </a:t>
            </a:r>
            <a:r>
              <a:rPr lang="en-US" altLang="zh-CN" sz="1200" dirty="0">
                <a:solidFill>
                  <a:schemeClr val="bg1"/>
                </a:solidFill>
              </a:rPr>
              <a:t>                                                                                                                                                  </a:t>
            </a:r>
            <a:r>
              <a:rPr lang="zh-CN" altLang="en-US" sz="1200" dirty="0">
                <a:solidFill>
                  <a:schemeClr val="bg1"/>
                </a:solidFill>
              </a:rPr>
              <a:t>计算机科学与技术学院</a:t>
            </a:r>
          </a:p>
        </p:txBody>
      </p:sp>
      <p:sp>
        <p:nvSpPr>
          <p:cNvPr id="3" name="灯片编号占位符 5"/>
          <p:cNvSpPr txBox="1">
            <a:spLocks/>
          </p:cNvSpPr>
          <p:nvPr userDrawn="1"/>
        </p:nvSpPr>
        <p:spPr>
          <a:xfrm>
            <a:off x="6759575" y="6508750"/>
            <a:ext cx="2133600" cy="365125"/>
          </a:xfrm>
          <a:prstGeom prst="rect">
            <a:avLst/>
          </a:prstGeom>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858447F6-A230-41B6-AEDA-87F3496B640C}" type="slidenum">
              <a:rPr lang="zh-CN" altLang="en-US" sz="1200" smtClean="0">
                <a:solidFill>
                  <a:schemeClr val="bg1"/>
                </a:solidFill>
              </a:rPr>
              <a:pPr algn="r" eaLnBrk="1" hangingPunct="1">
                <a:defRPr/>
              </a:pPr>
              <a:t>‹#›</a:t>
            </a:fld>
            <a:endParaRPr lang="zh-CN" altLang="en-US" sz="1200" smtClean="0">
              <a:solidFill>
                <a:schemeClr val="bg1"/>
              </a:solidFill>
            </a:endParaRPr>
          </a:p>
        </p:txBody>
      </p:sp>
      <p:sp>
        <p:nvSpPr>
          <p:cNvPr id="4" name="日期占位符 3"/>
          <p:cNvSpPr>
            <a:spLocks noGrp="1"/>
          </p:cNvSpPr>
          <p:nvPr>
            <p:ph type="dt" sz="half" idx="10"/>
          </p:nvPr>
        </p:nvSpPr>
        <p:spPr/>
        <p:txBody>
          <a:bodyPr/>
          <a:lstStyle>
            <a:lvl1pPr>
              <a:defRPr/>
            </a:lvl1pPr>
          </a:lstStyle>
          <a:p>
            <a:pPr>
              <a:defRPr/>
            </a:pPr>
            <a:fld id="{6D37BE3C-C139-4EE3-BFED-7699FEA6C045}" type="datetimeFigureOut">
              <a:rPr lang="zh-CN" altLang="en-US"/>
              <a:pPr>
                <a:defRPr/>
              </a:pPr>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C96390C-3393-47B7-970C-98E71289F4FA}" type="slidenum">
              <a:rPr lang="zh-CN" altLang="en-US"/>
              <a:pPr>
                <a:defRPr/>
              </a:pPr>
              <a:t>‹#›</a:t>
            </a:fld>
            <a:endParaRPr lang="zh-CN" altLang="en-US"/>
          </a:p>
        </p:txBody>
      </p:sp>
    </p:spTree>
    <p:extLst>
      <p:ext uri="{BB962C8B-B14F-4D97-AF65-F5344CB8AC3E}">
        <p14:creationId xmlns:p14="http://schemas.microsoft.com/office/powerpoint/2010/main" val="333960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37045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283415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335193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403685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35501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38190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424735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8EC11FD-30BF-4251-A9EB-B617F084E26F}" type="datetimeFigureOut">
              <a:rPr lang="zh-CN" altLang="en-US" smtClean="0"/>
              <a:t>2018/9/10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134672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C11FD-30BF-4251-A9EB-B617F084E26F}" type="datetimeFigureOut">
              <a:rPr lang="zh-CN" altLang="en-US" smtClean="0"/>
              <a:t>2018/9/10</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23647-E8C1-4E46-923B-DAA9360E4998}" type="slidenum">
              <a:rPr lang="zh-CN" altLang="en-US" smtClean="0"/>
              <a:t>‹#›</a:t>
            </a:fld>
            <a:endParaRPr lang="zh-CN" altLang="en-US"/>
          </a:p>
        </p:txBody>
      </p:sp>
    </p:spTree>
    <p:extLst>
      <p:ext uri="{BB962C8B-B14F-4D97-AF65-F5344CB8AC3E}">
        <p14:creationId xmlns:p14="http://schemas.microsoft.com/office/powerpoint/2010/main" val="1034897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jhyin@sdu.edu.c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youtube.com/watch?v=P18EdAKuC1U"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gif"/><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wmf"/><Relationship Id="rId11" Type="http://schemas.openxmlformats.org/officeDocument/2006/relationships/image" Target="../media/image48.gif"/><Relationship Id="rId5" Type="http://schemas.openxmlformats.org/officeDocument/2006/relationships/image" Target="../media/image42.gif"/><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baike.baidu.com/view/2248911.htm" TargetMode="External"/><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rossincode.com/course/lesson_list/" TargetMode="External"/><Relationship Id="rId2" Type="http://schemas.openxmlformats.org/officeDocument/2006/relationships/hyperlink" Target="https://www.codecademy.com/zh/learn/learn-python" TargetMode="External"/><Relationship Id="rId1" Type="http://schemas.openxmlformats.org/officeDocument/2006/relationships/slideLayout" Target="../slideLayouts/slideLayout2.xml"/><Relationship Id="rId6" Type="http://schemas.openxmlformats.org/officeDocument/2006/relationships/hyperlink" Target="http://www.pythontutor.com/" TargetMode="External"/><Relationship Id="rId5" Type="http://schemas.openxmlformats.org/officeDocument/2006/relationships/hyperlink" Target="https://www.liaoxuefeng.com/" TargetMode="External"/><Relationship Id="rId4" Type="http://schemas.openxmlformats.org/officeDocument/2006/relationships/hyperlink" Target="https://www.pluralsight.com/codeschoo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信息检索与数据挖掘</a:t>
            </a:r>
            <a:endParaRPr lang="zh-CN" altLang="en-US" dirty="0"/>
          </a:p>
        </p:txBody>
      </p:sp>
      <p:sp>
        <p:nvSpPr>
          <p:cNvPr id="3" name="副标题 2"/>
          <p:cNvSpPr>
            <a:spLocks noGrp="1"/>
          </p:cNvSpPr>
          <p:nvPr>
            <p:ph type="subTitle" idx="1"/>
          </p:nvPr>
        </p:nvSpPr>
        <p:spPr/>
        <p:txBody>
          <a:bodyPr>
            <a:normAutofit fontScale="85000" lnSpcReduction="20000"/>
          </a:bodyPr>
          <a:lstStyle/>
          <a:p>
            <a:r>
              <a:rPr lang="zh-CN" altLang="en-US" dirty="0" smtClean="0"/>
              <a:t>尹建华</a:t>
            </a:r>
            <a:endParaRPr lang="en-US" altLang="zh-CN" dirty="0" smtClean="0"/>
          </a:p>
          <a:p>
            <a:r>
              <a:rPr lang="zh-CN" altLang="en-US" dirty="0" smtClean="0"/>
              <a:t>计算机科学与技术学院</a:t>
            </a:r>
            <a:endParaRPr lang="en-US" altLang="zh-CN" dirty="0" smtClean="0"/>
          </a:p>
          <a:p>
            <a:r>
              <a:rPr lang="zh-CN" altLang="en-US" dirty="0" smtClean="0"/>
              <a:t>山东大学</a:t>
            </a:r>
            <a:endParaRPr lang="en-US" altLang="zh-CN" dirty="0" smtClean="0"/>
          </a:p>
          <a:p>
            <a:r>
              <a:rPr lang="en-US" altLang="zh-CN" dirty="0" smtClean="0"/>
              <a:t>jhyin@sdu.edu.cn</a:t>
            </a:r>
            <a:endParaRPr lang="zh-CN" altLang="en-US" dirty="0"/>
          </a:p>
        </p:txBody>
      </p:sp>
    </p:spTree>
    <p:extLst>
      <p:ext uri="{BB962C8B-B14F-4D97-AF65-F5344CB8AC3E}">
        <p14:creationId xmlns:p14="http://schemas.microsoft.com/office/powerpoint/2010/main" val="2660963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Anaconda</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4499085" y="6378975"/>
            <a:ext cx="3991606" cy="369332"/>
          </a:xfrm>
          <a:prstGeom prst="rect">
            <a:avLst/>
          </a:prstGeom>
        </p:spPr>
        <p:txBody>
          <a:bodyPr wrap="none">
            <a:spAutoFit/>
          </a:bodyPr>
          <a:lstStyle/>
          <a:p>
            <a:r>
              <a:rPr lang="en-US" altLang="zh-CN" dirty="0" smtClean="0"/>
              <a:t>https://www. anaconda.com/download/</a:t>
            </a:r>
            <a:endParaRPr lang="zh-CN" alt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39" y="1233070"/>
            <a:ext cx="7506891" cy="514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788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39427" y="116632"/>
            <a:ext cx="8229600" cy="1143000"/>
          </a:xfrm>
        </p:spPr>
        <p:txBody>
          <a:bodyPr>
            <a:normAutofit/>
          </a:bodyPr>
          <a:lstStyle/>
          <a:p>
            <a:r>
              <a:rPr lang="en-US" altLang="zh-CN" dirty="0" err="1" smtClean="0"/>
              <a:t>scikit</a:t>
            </a:r>
            <a:r>
              <a:rPr lang="en-US" altLang="zh-CN" dirty="0" smtClean="0"/>
              <a:t>-learn</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3" y="1124744"/>
            <a:ext cx="8559829" cy="5503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047660" y="6488668"/>
            <a:ext cx="2951321" cy="369332"/>
          </a:xfrm>
          <a:prstGeom prst="rect">
            <a:avLst/>
          </a:prstGeom>
        </p:spPr>
        <p:txBody>
          <a:bodyPr wrap="none">
            <a:spAutoFit/>
          </a:bodyPr>
          <a:lstStyle/>
          <a:p>
            <a:r>
              <a:rPr lang="en-US" altLang="zh-CN" dirty="0" smtClean="0"/>
              <a:t>http://scikit-learn.org/stable/</a:t>
            </a:r>
            <a:endParaRPr lang="zh-CN" altLang="en-US" dirty="0"/>
          </a:p>
        </p:txBody>
      </p:sp>
    </p:spTree>
    <p:extLst>
      <p:ext uri="{BB962C8B-B14F-4D97-AF65-F5344CB8AC3E}">
        <p14:creationId xmlns:p14="http://schemas.microsoft.com/office/powerpoint/2010/main" val="52788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scikit</a:t>
            </a:r>
            <a:r>
              <a:rPr lang="en-US" altLang="zh-CN" dirty="0"/>
              <a:t>-learn</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457400"/>
            <a:ext cx="8662186"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369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36912"/>
            <a:ext cx="8229600" cy="1143000"/>
          </a:xfrm>
        </p:spPr>
        <p:txBody>
          <a:bodyPr/>
          <a:lstStyle/>
          <a:p>
            <a:r>
              <a:rPr lang="en-US" altLang="zh-CN" dirty="0" smtClean="0"/>
              <a:t>Data Mining</a:t>
            </a:r>
            <a:endParaRPr lang="zh-CN" altLang="en-US" dirty="0"/>
          </a:p>
        </p:txBody>
      </p:sp>
    </p:spTree>
    <p:extLst>
      <p:ext uri="{BB962C8B-B14F-4D97-AF65-F5344CB8AC3E}">
        <p14:creationId xmlns:p14="http://schemas.microsoft.com/office/powerpoint/2010/main" val="625107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bwMode="auto">
          <a:xfrm>
            <a:off x="762000" y="228600"/>
            <a:ext cx="7716838" cy="762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zh-CN" dirty="0"/>
              <a:t>Introduction</a:t>
            </a:r>
          </a:p>
        </p:txBody>
      </p:sp>
      <p:sp>
        <p:nvSpPr>
          <p:cNvPr id="10246" name="Rectangle 5"/>
          <p:cNvSpPr>
            <a:spLocks noChangeArrowheads="1"/>
          </p:cNvSpPr>
          <p:nvPr/>
        </p:nvSpPr>
        <p:spPr bwMode="auto">
          <a:xfrm>
            <a:off x="467544" y="1524000"/>
            <a:ext cx="5943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5092700" algn="l"/>
              </a:tabLst>
              <a:defRPr>
                <a:solidFill>
                  <a:schemeClr val="tx1"/>
                </a:solidFill>
                <a:latin typeface="Arial" panose="020B0604020202020204" pitchFamily="34" charset="0"/>
              </a:defRPr>
            </a:lvl1pPr>
            <a:lvl2pPr marL="742950" indent="-285750">
              <a:tabLst>
                <a:tab pos="5092700" algn="l"/>
              </a:tabLst>
              <a:defRPr>
                <a:solidFill>
                  <a:schemeClr val="tx1"/>
                </a:solidFill>
                <a:latin typeface="Arial" panose="020B0604020202020204" pitchFamily="34" charset="0"/>
              </a:defRPr>
            </a:lvl2pPr>
            <a:lvl3pPr marL="1143000" indent="-228600">
              <a:tabLst>
                <a:tab pos="5092700" algn="l"/>
              </a:tabLst>
              <a:defRPr>
                <a:solidFill>
                  <a:schemeClr val="tx1"/>
                </a:solidFill>
                <a:latin typeface="Arial" panose="020B0604020202020204" pitchFamily="34" charset="0"/>
              </a:defRPr>
            </a:lvl3pPr>
            <a:lvl4pPr marL="1600200" indent="-228600">
              <a:tabLst>
                <a:tab pos="5092700" algn="l"/>
              </a:tabLst>
              <a:defRPr>
                <a:solidFill>
                  <a:schemeClr val="tx1"/>
                </a:solidFill>
                <a:latin typeface="Arial" panose="020B0604020202020204" pitchFamily="34" charset="0"/>
              </a:defRPr>
            </a:lvl4pPr>
            <a:lvl5pPr marL="2057400" indent="-228600">
              <a:tabLst>
                <a:tab pos="50927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0927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0927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0927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092700" algn="l"/>
              </a:tabLst>
              <a:defRPr>
                <a:solidFill>
                  <a:schemeClr val="tx1"/>
                </a:solidFill>
                <a:latin typeface="Arial" panose="020B0604020202020204" pitchFamily="34" charset="0"/>
              </a:defRPr>
            </a:lvl9pPr>
          </a:lstStyle>
          <a:p>
            <a:pPr eaLnBrk="1" hangingPunct="1">
              <a:lnSpc>
                <a:spcPct val="80000"/>
              </a:lnSpc>
              <a:spcBef>
                <a:spcPct val="25000"/>
              </a:spcBef>
              <a:buClr>
                <a:schemeClr val="tx1"/>
              </a:buClr>
              <a:buSzPct val="60000"/>
              <a:buFont typeface="Wingdings" panose="05000000000000000000" pitchFamily="2" charset="2"/>
              <a:buChar char="n"/>
            </a:pPr>
            <a:r>
              <a:rPr lang="en-US" altLang="zh-CN" sz="3600" dirty="0">
                <a:latin typeface="Times New Roman" panose="02020603050405020304" pitchFamily="18" charset="0"/>
                <a:ea typeface="宋体" panose="02010600030101010101" pitchFamily="2" charset="-122"/>
              </a:rPr>
              <a:t>What</a:t>
            </a:r>
            <a:r>
              <a:rPr lang="en-US" altLang="zh-CN" sz="3200" dirty="0">
                <a:latin typeface="Times New Roman" panose="02020603050405020304" pitchFamily="18" charset="0"/>
                <a:ea typeface="宋体" panose="02010600030101010101" pitchFamily="2" charset="-122"/>
              </a:rPr>
              <a:t>?</a:t>
            </a:r>
          </a:p>
          <a:p>
            <a:pPr lvl="1" eaLnBrk="1" hangingPunct="1">
              <a:spcBef>
                <a:spcPct val="25000"/>
              </a:spcBef>
              <a:buClr>
                <a:srgbClr val="CC3399"/>
              </a:buClr>
              <a:buFont typeface="Times New Roman" panose="02020603050405020304" pitchFamily="18" charset="0"/>
              <a:buChar char="-"/>
            </a:pPr>
            <a:r>
              <a:rPr lang="en-US" altLang="zh-CN" sz="3200" dirty="0">
                <a:solidFill>
                  <a:srgbClr val="CC3399"/>
                </a:solidFill>
                <a:latin typeface="Times New Roman" panose="02020603050405020304" pitchFamily="18" charset="0"/>
                <a:ea typeface="宋体" panose="02010600030101010101" pitchFamily="2" charset="-122"/>
              </a:rPr>
              <a:t>The definition of data mining</a:t>
            </a:r>
            <a:endParaRPr lang="en-US" altLang="zh-CN" sz="3200" dirty="0">
              <a:latin typeface="Times New Roman" panose="02020603050405020304" pitchFamily="18" charset="0"/>
              <a:ea typeface="宋体" panose="02010600030101010101" pitchFamily="2" charset="-122"/>
            </a:endParaRPr>
          </a:p>
          <a:p>
            <a:pPr eaLnBrk="1" hangingPunct="1">
              <a:lnSpc>
                <a:spcPct val="95000"/>
              </a:lnSpc>
              <a:spcBef>
                <a:spcPct val="25000"/>
              </a:spcBef>
              <a:buClr>
                <a:schemeClr val="tx1"/>
              </a:buClr>
              <a:buSzPct val="60000"/>
              <a:buFont typeface="Wingdings" panose="05000000000000000000" pitchFamily="2" charset="2"/>
              <a:buChar char="n"/>
            </a:pPr>
            <a:r>
              <a:rPr lang="en-US" altLang="zh-CN" sz="3600" dirty="0">
                <a:latin typeface="Times New Roman" panose="02020603050405020304" pitchFamily="18" charset="0"/>
                <a:ea typeface="宋体" panose="02010600030101010101" pitchFamily="2" charset="-122"/>
              </a:rPr>
              <a:t>Why?</a:t>
            </a:r>
            <a:r>
              <a:rPr lang="en-US" altLang="zh-CN" sz="3200" dirty="0">
                <a:solidFill>
                  <a:srgbClr val="CC3399"/>
                </a:solidFill>
                <a:latin typeface="Times New Roman" panose="02020603050405020304" pitchFamily="18" charset="0"/>
                <a:ea typeface="宋体" panose="02010600030101010101" pitchFamily="2" charset="-122"/>
              </a:rPr>
              <a:t> </a:t>
            </a:r>
          </a:p>
          <a:p>
            <a:pPr lvl="1" eaLnBrk="1" hangingPunct="1">
              <a:spcBef>
                <a:spcPct val="25000"/>
              </a:spcBef>
              <a:buClr>
                <a:srgbClr val="CC3399"/>
              </a:buClr>
              <a:buFont typeface="Times New Roman" panose="02020603050405020304" pitchFamily="18" charset="0"/>
              <a:buChar char="-"/>
            </a:pPr>
            <a:r>
              <a:rPr lang="en-US" altLang="zh-CN" sz="3200" dirty="0">
                <a:solidFill>
                  <a:srgbClr val="CC3399"/>
                </a:solidFill>
                <a:latin typeface="Times New Roman" panose="02020603050405020304" pitchFamily="18" charset="0"/>
                <a:ea typeface="宋体" panose="02010600030101010101" pitchFamily="2" charset="-122"/>
              </a:rPr>
              <a:t>The motivation of data mining</a:t>
            </a:r>
          </a:p>
          <a:p>
            <a:pPr eaLnBrk="1" hangingPunct="1">
              <a:lnSpc>
                <a:spcPct val="95000"/>
              </a:lnSpc>
              <a:spcBef>
                <a:spcPct val="25000"/>
              </a:spcBef>
              <a:buClr>
                <a:schemeClr val="tx1"/>
              </a:buClr>
              <a:buSzPct val="60000"/>
              <a:buFont typeface="Wingdings" panose="05000000000000000000" pitchFamily="2" charset="2"/>
              <a:buChar char="n"/>
            </a:pPr>
            <a:r>
              <a:rPr lang="en-US" altLang="zh-CN" sz="3600" dirty="0">
                <a:latin typeface="Times New Roman" panose="02020603050405020304" pitchFamily="18" charset="0"/>
                <a:ea typeface="宋体" panose="02010600030101010101" pitchFamily="2" charset="-122"/>
              </a:rPr>
              <a:t>How?</a:t>
            </a:r>
          </a:p>
          <a:p>
            <a:pPr lvl="1" eaLnBrk="1" hangingPunct="1">
              <a:spcBef>
                <a:spcPct val="25000"/>
              </a:spcBef>
              <a:buClr>
                <a:srgbClr val="CC3399"/>
              </a:buClr>
              <a:buFont typeface="Times New Roman" panose="02020603050405020304" pitchFamily="18" charset="0"/>
              <a:buChar char="-"/>
            </a:pPr>
            <a:r>
              <a:rPr lang="en-US" altLang="zh-CN" sz="3200" dirty="0">
                <a:solidFill>
                  <a:srgbClr val="CC3399"/>
                </a:solidFill>
                <a:latin typeface="Times New Roman" panose="02020603050405020304" pitchFamily="18" charset="0"/>
                <a:ea typeface="宋体" panose="02010600030101010101" pitchFamily="2" charset="-122"/>
              </a:rPr>
              <a:t>Data mining </a:t>
            </a:r>
            <a:r>
              <a:rPr lang="en-US" altLang="zh-CN" sz="3200" dirty="0" smtClean="0">
                <a:solidFill>
                  <a:srgbClr val="CC3399"/>
                </a:solidFill>
                <a:latin typeface="Times New Roman" panose="02020603050405020304" pitchFamily="18" charset="0"/>
                <a:ea typeface="宋体" panose="02010600030101010101" pitchFamily="2" charset="-122"/>
              </a:rPr>
              <a:t>tasks</a:t>
            </a:r>
            <a:endParaRPr lang="en-US" altLang="zh-CN" sz="3200" dirty="0">
              <a:solidFill>
                <a:srgbClr val="CC3399"/>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9760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9" name="Text Box 4"/>
          <p:cNvSpPr txBox="1">
            <a:spLocks noChangeArrowheads="1"/>
          </p:cNvSpPr>
          <p:nvPr/>
        </p:nvSpPr>
        <p:spPr bwMode="auto">
          <a:xfrm>
            <a:off x="1828800" y="2622550"/>
            <a:ext cx="52578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60000"/>
              </a:lnSpc>
            </a:pPr>
            <a:r>
              <a:rPr lang="en-US" altLang="zh-CN" sz="4800" b="1">
                <a:solidFill>
                  <a:schemeClr val="tx2"/>
                </a:solidFill>
                <a:latin typeface="Times New Roman" panose="02020603050405020304" pitchFamily="18" charset="0"/>
                <a:ea typeface="宋体" panose="02010600030101010101" pitchFamily="2" charset="-122"/>
              </a:rPr>
              <a:t>What?</a:t>
            </a:r>
          </a:p>
        </p:txBody>
      </p:sp>
    </p:spTree>
    <p:extLst>
      <p:ext uri="{BB962C8B-B14F-4D97-AF65-F5344CB8AC3E}">
        <p14:creationId xmlns:p14="http://schemas.microsoft.com/office/powerpoint/2010/main" val="321581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3" name="Rectangle 4"/>
          <p:cNvSpPr>
            <a:spLocks noChangeArrowheads="1"/>
          </p:cNvSpPr>
          <p:nvPr/>
        </p:nvSpPr>
        <p:spPr bwMode="auto">
          <a:xfrm>
            <a:off x="63500" y="1047750"/>
            <a:ext cx="894715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5092700" algn="l"/>
              </a:tabLst>
              <a:defRPr>
                <a:solidFill>
                  <a:schemeClr val="tx1"/>
                </a:solidFill>
                <a:latin typeface="Arial" panose="020B0604020202020204" pitchFamily="34" charset="0"/>
              </a:defRPr>
            </a:lvl1pPr>
            <a:lvl2pPr marL="742950" indent="-285750">
              <a:tabLst>
                <a:tab pos="5092700" algn="l"/>
              </a:tabLst>
              <a:defRPr>
                <a:solidFill>
                  <a:schemeClr val="tx1"/>
                </a:solidFill>
                <a:latin typeface="Arial" panose="020B0604020202020204" pitchFamily="34" charset="0"/>
              </a:defRPr>
            </a:lvl2pPr>
            <a:lvl3pPr marL="1257300" indent="-342900">
              <a:tabLst>
                <a:tab pos="5092700" algn="l"/>
              </a:tabLst>
              <a:defRPr>
                <a:solidFill>
                  <a:schemeClr val="tx1"/>
                </a:solidFill>
                <a:latin typeface="Arial" panose="020B0604020202020204" pitchFamily="34" charset="0"/>
              </a:defRPr>
            </a:lvl3pPr>
            <a:lvl4pPr marL="1600200" indent="-228600">
              <a:tabLst>
                <a:tab pos="5092700" algn="l"/>
              </a:tabLst>
              <a:defRPr>
                <a:solidFill>
                  <a:schemeClr val="tx1"/>
                </a:solidFill>
                <a:latin typeface="Arial" panose="020B0604020202020204" pitchFamily="34" charset="0"/>
              </a:defRPr>
            </a:lvl4pPr>
            <a:lvl5pPr marL="2057400" indent="-228600">
              <a:tabLst>
                <a:tab pos="50927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0927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0927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0927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092700" algn="l"/>
              </a:tabLst>
              <a:defRPr>
                <a:solidFill>
                  <a:schemeClr val="tx1"/>
                </a:solidFill>
                <a:latin typeface="Arial" panose="020B0604020202020204" pitchFamily="34" charset="0"/>
              </a:defRPr>
            </a:lvl9pPr>
          </a:lstStyle>
          <a:p>
            <a:pPr>
              <a:lnSpc>
                <a:spcPct val="80000"/>
              </a:lnSpc>
              <a:spcBef>
                <a:spcPct val="25000"/>
              </a:spcBef>
              <a:buClr>
                <a:schemeClr val="tx1"/>
              </a:buClr>
              <a:buSzPct val="60000"/>
              <a:buFont typeface="Wingdings" panose="05000000000000000000" pitchFamily="2" charset="2"/>
              <a:buChar char="n"/>
            </a:pPr>
            <a:r>
              <a:rPr lang="en-US" altLang="zh-CN" sz="2800" dirty="0" smtClean="0">
                <a:latin typeface="Times New Roman" panose="02020603050405020304" pitchFamily="18" charset="0"/>
                <a:ea typeface="宋体" panose="02010600030101010101" pitchFamily="2" charset="-122"/>
              </a:rPr>
              <a:t>Discovery </a:t>
            </a:r>
            <a:r>
              <a:rPr lang="en-US" altLang="zh-CN" sz="2800" dirty="0">
                <a:latin typeface="Times New Roman" panose="02020603050405020304" pitchFamily="18" charset="0"/>
                <a:ea typeface="宋体" panose="02010600030101010101" pitchFamily="2" charset="-122"/>
              </a:rPr>
              <a:t>of patterns and models that are</a:t>
            </a:r>
            <a:r>
              <a:rPr lang="en-US" altLang="zh-CN" sz="2800" dirty="0" smtClean="0">
                <a:latin typeface="Times New Roman" panose="02020603050405020304" pitchFamily="18" charset="0"/>
                <a:ea typeface="宋体" panose="02010600030101010101" pitchFamily="2" charset="-122"/>
              </a:rPr>
              <a:t>:</a:t>
            </a:r>
            <a:endParaRPr lang="en-US" altLang="zh-CN" sz="2200" dirty="0">
              <a:solidFill>
                <a:srgbClr val="CC3399"/>
              </a:solidFill>
              <a:latin typeface="Times New Roman" panose="02020603050405020304" pitchFamily="18" charset="0"/>
              <a:ea typeface="宋体" panose="02010600030101010101" pitchFamily="2" charset="-122"/>
            </a:endParaRPr>
          </a:p>
          <a:p>
            <a:pPr lvl="1">
              <a:spcBef>
                <a:spcPct val="25000"/>
              </a:spcBef>
              <a:buClr>
                <a:srgbClr val="CC3399"/>
              </a:buClr>
              <a:buFont typeface="Times New Roman" panose="02020603050405020304" pitchFamily="18" charset="0"/>
              <a:buChar char="-"/>
            </a:pPr>
            <a:r>
              <a:rPr lang="en-US" altLang="zh-CN" sz="2200" dirty="0">
                <a:solidFill>
                  <a:srgbClr val="CC3399"/>
                </a:solidFill>
                <a:latin typeface="Times New Roman" panose="02020603050405020304" pitchFamily="18" charset="0"/>
                <a:ea typeface="宋体" panose="02010600030101010101" pitchFamily="2" charset="-122"/>
              </a:rPr>
              <a:t>Valid: general across new data with some certainty</a:t>
            </a:r>
          </a:p>
          <a:p>
            <a:pPr lvl="1">
              <a:spcBef>
                <a:spcPct val="25000"/>
              </a:spcBef>
              <a:buClr>
                <a:srgbClr val="CC3399"/>
              </a:buClr>
              <a:buFont typeface="Times New Roman" panose="02020603050405020304" pitchFamily="18" charset="0"/>
              <a:buChar char="-"/>
            </a:pPr>
            <a:r>
              <a:rPr lang="en-US" altLang="zh-CN" sz="2200" dirty="0">
                <a:solidFill>
                  <a:srgbClr val="CC3399"/>
                </a:solidFill>
                <a:latin typeface="Times New Roman" panose="02020603050405020304" pitchFamily="18" charset="0"/>
                <a:ea typeface="宋体" panose="02010600030101010101" pitchFamily="2" charset="-122"/>
              </a:rPr>
              <a:t>Useful: make sure that the domain expert benefits from the insights gained</a:t>
            </a:r>
          </a:p>
          <a:p>
            <a:pPr lvl="1">
              <a:spcBef>
                <a:spcPct val="25000"/>
              </a:spcBef>
              <a:buClr>
                <a:srgbClr val="CC3399"/>
              </a:buClr>
              <a:buFont typeface="Times New Roman" panose="02020603050405020304" pitchFamily="18" charset="0"/>
              <a:buChar char="-"/>
            </a:pPr>
            <a:r>
              <a:rPr lang="en-US" altLang="zh-CN" sz="2200" dirty="0">
                <a:solidFill>
                  <a:srgbClr val="CC3399"/>
                </a:solidFill>
                <a:latin typeface="Times New Roman" panose="02020603050405020304" pitchFamily="18" charset="0"/>
                <a:ea typeface="宋体" panose="02010600030101010101" pitchFamily="2" charset="-122"/>
              </a:rPr>
              <a:t>Understandable: the insights should be interpretable for the end-user</a:t>
            </a: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25000"/>
              </a:spcBef>
              <a:buClr>
                <a:srgbClr val="CC3399"/>
              </a:buClr>
              <a:buFont typeface="Times New Roman" panose="02020603050405020304" pitchFamily="18" charset="0"/>
              <a:buChar char="-"/>
            </a:pPr>
            <a:endParaRPr lang="en-GB" altLang="zh-CN" sz="2200" dirty="0">
              <a:solidFill>
                <a:srgbClr val="CC33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4" name="Rectangle 5"/>
          <p:cNvSpPr>
            <a:spLocks noChangeArrowheads="1"/>
          </p:cNvSpPr>
          <p:nvPr/>
        </p:nvSpPr>
        <p:spPr bwMode="auto">
          <a:xfrm>
            <a:off x="0" y="93663"/>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dirty="0">
                <a:latin typeface="+mj-lt"/>
                <a:ea typeface="+mj-ea"/>
                <a:cs typeface="+mj-cs"/>
              </a:rPr>
              <a:t>The Definition of Data Mining</a:t>
            </a:r>
          </a:p>
        </p:txBody>
      </p:sp>
      <p:grpSp>
        <p:nvGrpSpPr>
          <p:cNvPr id="2" name="组合 1"/>
          <p:cNvGrpSpPr/>
          <p:nvPr/>
        </p:nvGrpSpPr>
        <p:grpSpPr>
          <a:xfrm>
            <a:off x="265445" y="3048000"/>
            <a:ext cx="8753476" cy="3624828"/>
            <a:chOff x="1609725" y="1676400"/>
            <a:chExt cx="8753476" cy="3624828"/>
          </a:xfrm>
        </p:grpSpPr>
        <p:sp>
          <p:nvSpPr>
            <p:cNvPr id="6" name="Line 4"/>
            <p:cNvSpPr>
              <a:spLocks noChangeShapeType="1"/>
            </p:cNvSpPr>
            <p:nvPr/>
          </p:nvSpPr>
          <p:spPr bwMode="auto">
            <a:xfrm flipV="1">
              <a:off x="30575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5"/>
            <p:cNvSpPr>
              <a:spLocks noChangeShapeType="1"/>
            </p:cNvSpPr>
            <p:nvPr/>
          </p:nvSpPr>
          <p:spPr bwMode="auto">
            <a:xfrm flipV="1">
              <a:off x="8086725" y="2362200"/>
              <a:ext cx="4572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Text Box 17"/>
            <p:cNvSpPr txBox="1">
              <a:spLocks noChangeArrowheads="1"/>
            </p:cNvSpPr>
            <p:nvPr/>
          </p:nvSpPr>
          <p:spPr bwMode="auto">
            <a:xfrm>
              <a:off x="1609725" y="2151063"/>
              <a:ext cx="143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1800" b="1" dirty="0"/>
                <a:t>Input Data</a:t>
              </a:r>
              <a:endParaRPr lang="en-US" altLang="en-US" sz="1600" dirty="0"/>
            </a:p>
          </p:txBody>
        </p:sp>
        <p:sp>
          <p:nvSpPr>
            <p:cNvPr id="9" name="Rectangle 21"/>
            <p:cNvSpPr>
              <a:spLocks noChangeArrowheads="1"/>
            </p:cNvSpPr>
            <p:nvPr/>
          </p:nvSpPr>
          <p:spPr bwMode="auto">
            <a:xfrm>
              <a:off x="35147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 name="Rectangle 22"/>
            <p:cNvSpPr>
              <a:spLocks noChangeArrowheads="1"/>
            </p:cNvSpPr>
            <p:nvPr/>
          </p:nvSpPr>
          <p:spPr bwMode="auto">
            <a:xfrm>
              <a:off x="51911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1" name="WordArt 29"/>
            <p:cNvSpPr>
              <a:spLocks noChangeArrowheads="1" noChangeShapeType="1" noTextEdit="1"/>
            </p:cNvSpPr>
            <p:nvPr/>
          </p:nvSpPr>
          <p:spPr bwMode="auto">
            <a:xfrm rot="823813">
              <a:off x="8620126" y="1676400"/>
              <a:ext cx="1743075" cy="1295400"/>
            </a:xfrm>
            <a:prstGeom prst="rect">
              <a:avLst/>
            </a:prstGeom>
          </p:spPr>
          <p:txBody>
            <a:bodyPr wrap="none" fromWordArt="1">
              <a:prstTxWarp prst="textCascadeUp">
                <a:avLst>
                  <a:gd name="adj" fmla="val 44444"/>
                </a:avLst>
              </a:prstTxWarp>
              <a:scene3d>
                <a:camera prst="legacyPerspectiveFront">
                  <a:rot lat="20519964" lon="1080000" rev="0"/>
                </a:camera>
                <a:lightRig rig="legacyHarsh2" dir="b"/>
              </a:scene3d>
              <a:sp3d extrusionH="430200" prstMaterial="legacyMatte">
                <a:extrusionClr>
                  <a:srgbClr val="FF6600"/>
                </a:extrusionClr>
                <a:contourClr>
                  <a:srgbClr val="FFE701"/>
                </a:contourClr>
              </a:sp3d>
            </a:bodyPr>
            <a:lstStyle/>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Pattern</a:t>
              </a:r>
            </a:p>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Information</a:t>
              </a:r>
            </a:p>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Knowledge</a:t>
              </a:r>
            </a:p>
          </p:txBody>
        </p:sp>
        <p:sp>
          <p:nvSpPr>
            <p:cNvPr id="12" name="Text Box 32"/>
            <p:cNvSpPr txBox="1">
              <a:spLocks noChangeArrowheads="1"/>
            </p:cNvSpPr>
            <p:nvPr/>
          </p:nvSpPr>
          <p:spPr bwMode="auto">
            <a:xfrm>
              <a:off x="5038725" y="2057401"/>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b="1" dirty="0">
                  <a:solidFill>
                    <a:srgbClr val="FF0000"/>
                  </a:solidFill>
                </a:rPr>
                <a:t>Data Mining</a:t>
              </a:r>
            </a:p>
          </p:txBody>
        </p:sp>
        <p:sp>
          <p:nvSpPr>
            <p:cNvPr id="13" name="Text Box 44"/>
            <p:cNvSpPr txBox="1">
              <a:spLocks noChangeArrowheads="1"/>
            </p:cNvSpPr>
            <p:nvPr/>
          </p:nvSpPr>
          <p:spPr bwMode="auto">
            <a:xfrm>
              <a:off x="3286125" y="2149475"/>
              <a:ext cx="144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spcBef>
                  <a:spcPct val="50000"/>
                </a:spcBef>
              </a:pPr>
              <a:r>
                <a:rPr lang="en-US" altLang="en-US" sz="1400" b="1" dirty="0"/>
                <a:t>Data Pre-Processing</a:t>
              </a:r>
            </a:p>
          </p:txBody>
        </p:sp>
        <p:sp>
          <p:nvSpPr>
            <p:cNvPr id="14" name="Line 45"/>
            <p:cNvSpPr>
              <a:spLocks noChangeShapeType="1"/>
            </p:cNvSpPr>
            <p:nvPr/>
          </p:nvSpPr>
          <p:spPr bwMode="auto">
            <a:xfrm flipV="1">
              <a:off x="46577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46"/>
            <p:cNvSpPr>
              <a:spLocks noChangeShapeType="1"/>
            </p:cNvSpPr>
            <p:nvPr/>
          </p:nvSpPr>
          <p:spPr bwMode="auto">
            <a:xfrm flipV="1">
              <a:off x="64103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47"/>
            <p:cNvSpPr>
              <a:spLocks noChangeArrowheads="1"/>
            </p:cNvSpPr>
            <p:nvPr/>
          </p:nvSpPr>
          <p:spPr bwMode="auto">
            <a:xfrm>
              <a:off x="6943725" y="1981200"/>
              <a:ext cx="9906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7" name="Text Box 48"/>
            <p:cNvSpPr txBox="1">
              <a:spLocks noChangeArrowheads="1"/>
            </p:cNvSpPr>
            <p:nvPr/>
          </p:nvSpPr>
          <p:spPr bwMode="auto">
            <a:xfrm>
              <a:off x="6867525" y="2085976"/>
              <a:ext cx="1295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1600" b="1" dirty="0"/>
                <a:t>Post-Processing</a:t>
              </a:r>
            </a:p>
          </p:txBody>
        </p:sp>
        <p:grpSp>
          <p:nvGrpSpPr>
            <p:cNvPr id="18" name="Group 52"/>
            <p:cNvGrpSpPr>
              <a:grpSpLocks/>
            </p:cNvGrpSpPr>
            <p:nvPr/>
          </p:nvGrpSpPr>
          <p:grpSpPr bwMode="auto">
            <a:xfrm>
              <a:off x="1963271" y="3912817"/>
              <a:ext cx="2465854" cy="1348294"/>
              <a:chOff x="288" y="2880"/>
              <a:chExt cx="1488" cy="917"/>
            </a:xfrm>
          </p:grpSpPr>
          <p:sp>
            <p:nvSpPr>
              <p:cNvPr id="19" name="Rectangle 50"/>
              <p:cNvSpPr>
                <a:spLocks noChangeArrowheads="1"/>
              </p:cNvSpPr>
              <p:nvPr/>
            </p:nvSpPr>
            <p:spPr bwMode="auto">
              <a:xfrm>
                <a:off x="288" y="2880"/>
                <a:ext cx="1442" cy="9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20" name="Text Box 51"/>
              <p:cNvSpPr txBox="1">
                <a:spLocks noChangeArrowheads="1"/>
              </p:cNvSpPr>
              <p:nvPr/>
            </p:nvSpPr>
            <p:spPr bwMode="auto">
              <a:xfrm>
                <a:off x="288" y="2967"/>
                <a:ext cx="1488"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60000"/>
                  </a:lnSpc>
                  <a:spcBef>
                    <a:spcPct val="50000"/>
                  </a:spcBef>
                </a:pPr>
                <a:r>
                  <a:rPr lang="en-US" altLang="en-US" sz="1800" dirty="0"/>
                  <a:t>Data integration</a:t>
                </a:r>
              </a:p>
              <a:p>
                <a:pPr eaLnBrk="1" hangingPunct="1">
                  <a:lnSpc>
                    <a:spcPct val="60000"/>
                  </a:lnSpc>
                  <a:spcBef>
                    <a:spcPct val="50000"/>
                  </a:spcBef>
                </a:pPr>
                <a:r>
                  <a:rPr lang="en-US" altLang="en-US" sz="1800" dirty="0"/>
                  <a:t>Normalization</a:t>
                </a:r>
              </a:p>
              <a:p>
                <a:pPr eaLnBrk="1" hangingPunct="1">
                  <a:lnSpc>
                    <a:spcPct val="60000"/>
                  </a:lnSpc>
                  <a:spcBef>
                    <a:spcPct val="50000"/>
                  </a:spcBef>
                </a:pPr>
                <a:r>
                  <a:rPr lang="en-US" altLang="en-US" sz="1800" dirty="0"/>
                  <a:t>Feature selection</a:t>
                </a:r>
              </a:p>
              <a:p>
                <a:pPr eaLnBrk="1" hangingPunct="1">
                  <a:lnSpc>
                    <a:spcPct val="60000"/>
                  </a:lnSpc>
                  <a:spcBef>
                    <a:spcPct val="50000"/>
                  </a:spcBef>
                </a:pPr>
                <a:r>
                  <a:rPr lang="en-US" altLang="en-US" sz="1800" dirty="0"/>
                  <a:t>Dimension reduction</a:t>
                </a:r>
              </a:p>
            </p:txBody>
          </p:sp>
        </p:grpSp>
        <p:sp>
          <p:nvSpPr>
            <p:cNvPr id="21" name="Rectangle 54"/>
            <p:cNvSpPr>
              <a:spLocks noChangeArrowheads="1"/>
            </p:cNvSpPr>
            <p:nvPr/>
          </p:nvSpPr>
          <p:spPr bwMode="auto">
            <a:xfrm>
              <a:off x="4581525" y="3886199"/>
              <a:ext cx="2590800" cy="14150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22" name="Text Box 55"/>
            <p:cNvSpPr txBox="1">
              <a:spLocks noChangeArrowheads="1"/>
            </p:cNvSpPr>
            <p:nvPr/>
          </p:nvSpPr>
          <p:spPr bwMode="auto">
            <a:xfrm>
              <a:off x="4581525" y="3962400"/>
              <a:ext cx="2667054"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50000"/>
                </a:lnSpc>
                <a:spcBef>
                  <a:spcPct val="50000"/>
                </a:spcBef>
              </a:pPr>
              <a:r>
                <a:rPr lang="en-US" altLang="en-US" sz="1800" dirty="0"/>
                <a:t>Pattern discovery</a:t>
              </a:r>
            </a:p>
            <a:p>
              <a:pPr eaLnBrk="1" hangingPunct="1">
                <a:lnSpc>
                  <a:spcPct val="50000"/>
                </a:lnSpc>
                <a:spcBef>
                  <a:spcPct val="50000"/>
                </a:spcBef>
              </a:pPr>
              <a:r>
                <a:rPr lang="en-US" altLang="en-US" sz="1800" dirty="0" smtClean="0"/>
                <a:t>Classification</a:t>
              </a:r>
              <a:endParaRPr lang="en-US" altLang="en-US" sz="1800" dirty="0"/>
            </a:p>
            <a:p>
              <a:pPr eaLnBrk="1" hangingPunct="1">
                <a:lnSpc>
                  <a:spcPct val="50000"/>
                </a:lnSpc>
                <a:spcBef>
                  <a:spcPct val="50000"/>
                </a:spcBef>
              </a:pPr>
              <a:r>
                <a:rPr lang="en-US" altLang="en-US" sz="1800" dirty="0"/>
                <a:t>Clustering</a:t>
              </a:r>
            </a:p>
            <a:p>
              <a:pPr eaLnBrk="1" hangingPunct="1">
                <a:lnSpc>
                  <a:spcPct val="50000"/>
                </a:lnSpc>
                <a:spcBef>
                  <a:spcPct val="50000"/>
                </a:spcBef>
              </a:pPr>
              <a:r>
                <a:rPr lang="en-US" altLang="en-US" sz="1800" dirty="0"/>
                <a:t>Outlier analysis</a:t>
              </a:r>
            </a:p>
            <a:p>
              <a:pPr eaLnBrk="1" hangingPunct="1">
                <a:lnSpc>
                  <a:spcPct val="50000"/>
                </a:lnSpc>
                <a:spcBef>
                  <a:spcPct val="50000"/>
                </a:spcBef>
              </a:pPr>
              <a:r>
                <a:rPr lang="en-US" altLang="en-US" sz="1800" dirty="0"/>
                <a:t>… … … …</a:t>
              </a:r>
            </a:p>
          </p:txBody>
        </p:sp>
        <p:grpSp>
          <p:nvGrpSpPr>
            <p:cNvPr id="23" name="Group 56"/>
            <p:cNvGrpSpPr>
              <a:grpSpLocks/>
            </p:cNvGrpSpPr>
            <p:nvPr/>
          </p:nvGrpSpPr>
          <p:grpSpPr bwMode="auto">
            <a:xfrm>
              <a:off x="7400953" y="3868371"/>
              <a:ext cx="2881565" cy="1429678"/>
              <a:chOff x="288" y="2880"/>
              <a:chExt cx="1488" cy="720"/>
            </a:xfrm>
          </p:grpSpPr>
          <p:sp>
            <p:nvSpPr>
              <p:cNvPr id="24" name="Rectangle 57"/>
              <p:cNvSpPr>
                <a:spLocks noChangeArrowheads="1"/>
              </p:cNvSpPr>
              <p:nvPr/>
            </p:nvSpPr>
            <p:spPr bwMode="auto">
              <a:xfrm>
                <a:off x="288" y="2880"/>
                <a:ext cx="1344"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25" name="Text Box 58"/>
              <p:cNvSpPr txBox="1">
                <a:spLocks noChangeArrowheads="1"/>
              </p:cNvSpPr>
              <p:nvPr/>
            </p:nvSpPr>
            <p:spPr bwMode="auto">
              <a:xfrm>
                <a:off x="288" y="2943"/>
                <a:ext cx="1488"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60000"/>
                  </a:lnSpc>
                  <a:spcBef>
                    <a:spcPct val="50000"/>
                  </a:spcBef>
                </a:pPr>
                <a:r>
                  <a:rPr lang="en-US" altLang="en-US" sz="1800" dirty="0"/>
                  <a:t>Pattern evaluation</a:t>
                </a:r>
              </a:p>
              <a:p>
                <a:pPr eaLnBrk="1" hangingPunct="1">
                  <a:lnSpc>
                    <a:spcPct val="60000"/>
                  </a:lnSpc>
                  <a:spcBef>
                    <a:spcPct val="50000"/>
                  </a:spcBef>
                </a:pPr>
                <a:r>
                  <a:rPr lang="en-US" altLang="en-US" sz="1800" dirty="0"/>
                  <a:t>Pattern selection</a:t>
                </a:r>
              </a:p>
              <a:p>
                <a:pPr eaLnBrk="1" hangingPunct="1">
                  <a:lnSpc>
                    <a:spcPct val="60000"/>
                  </a:lnSpc>
                  <a:spcBef>
                    <a:spcPct val="50000"/>
                  </a:spcBef>
                </a:pPr>
                <a:r>
                  <a:rPr lang="en-US" altLang="en-US" sz="1800" dirty="0"/>
                  <a:t>Pattern interpretation</a:t>
                </a:r>
              </a:p>
              <a:p>
                <a:pPr eaLnBrk="1" hangingPunct="1">
                  <a:lnSpc>
                    <a:spcPct val="60000"/>
                  </a:lnSpc>
                  <a:spcBef>
                    <a:spcPct val="50000"/>
                  </a:spcBef>
                </a:pPr>
                <a:r>
                  <a:rPr lang="en-US" altLang="en-US" sz="1800" dirty="0"/>
                  <a:t>Pattern visualization</a:t>
                </a:r>
              </a:p>
            </p:txBody>
          </p:sp>
        </p:grpSp>
        <p:sp>
          <p:nvSpPr>
            <p:cNvPr id="26" name="AutoShape 62"/>
            <p:cNvSpPr>
              <a:spLocks noChangeArrowheads="1"/>
            </p:cNvSpPr>
            <p:nvPr/>
          </p:nvSpPr>
          <p:spPr bwMode="auto">
            <a:xfrm rot="-10256010">
              <a:off x="33623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27" name="AutoShape 63"/>
            <p:cNvSpPr>
              <a:spLocks noChangeArrowheads="1"/>
            </p:cNvSpPr>
            <p:nvPr/>
          </p:nvSpPr>
          <p:spPr bwMode="auto">
            <a:xfrm rot="-10256010">
              <a:off x="51911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28" name="AutoShape 64"/>
            <p:cNvSpPr>
              <a:spLocks noChangeArrowheads="1"/>
            </p:cNvSpPr>
            <p:nvPr/>
          </p:nvSpPr>
          <p:spPr bwMode="auto">
            <a:xfrm rot="-10256010">
              <a:off x="73247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grpSp>
    </p:spTree>
    <p:extLst>
      <p:ext uri="{BB962C8B-B14F-4D97-AF65-F5344CB8AC3E}">
        <p14:creationId xmlns:p14="http://schemas.microsoft.com/office/powerpoint/2010/main" val="3505761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Mining and Machine Learning</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981" y="1556792"/>
            <a:ext cx="6193893" cy="474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887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5" name="Text Box 4"/>
          <p:cNvSpPr txBox="1">
            <a:spLocks noChangeArrowheads="1"/>
          </p:cNvSpPr>
          <p:nvPr/>
        </p:nvSpPr>
        <p:spPr bwMode="auto">
          <a:xfrm>
            <a:off x="1828800" y="2590800"/>
            <a:ext cx="52578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60000"/>
              </a:lnSpc>
            </a:pPr>
            <a:r>
              <a:rPr lang="en-US" altLang="zh-CN" sz="4800" b="1">
                <a:solidFill>
                  <a:schemeClr val="tx2"/>
                </a:solidFill>
                <a:latin typeface="Times New Roman" panose="02020603050405020304" pitchFamily="18" charset="0"/>
                <a:ea typeface="宋体" panose="02010600030101010101" pitchFamily="2" charset="-122"/>
              </a:rPr>
              <a:t>Why?</a:t>
            </a:r>
          </a:p>
        </p:txBody>
      </p:sp>
    </p:spTree>
    <p:extLst>
      <p:ext uri="{BB962C8B-B14F-4D97-AF65-F5344CB8AC3E}">
        <p14:creationId xmlns:p14="http://schemas.microsoft.com/office/powerpoint/2010/main" val="750639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http://www.isgtw.org/sites/default/files/PopularScience_DataIsPower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794" y="209491"/>
            <a:ext cx="4062412" cy="54923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6366" y="5859959"/>
            <a:ext cx="8815234" cy="769441"/>
          </a:xfrm>
          <a:prstGeom prst="rect">
            <a:avLst/>
          </a:prstGeom>
        </p:spPr>
        <p:txBody>
          <a:bodyPr wrap="none">
            <a:spAutoFit/>
          </a:bodyPr>
          <a:lstStyle/>
          <a:p>
            <a:r>
              <a:rPr lang="en-US" sz="4400" b="1" dirty="0">
                <a:solidFill>
                  <a:srgbClr val="FF0066"/>
                </a:solidFill>
              </a:rPr>
              <a:t>Data contains value and knowledge</a:t>
            </a:r>
          </a:p>
        </p:txBody>
      </p:sp>
    </p:spTree>
    <p:extLst>
      <p:ext uri="{BB962C8B-B14F-4D97-AF65-F5344CB8AC3E}">
        <p14:creationId xmlns:p14="http://schemas.microsoft.com/office/powerpoint/2010/main" val="511818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楷体" panose="02010609060101010101" pitchFamily="49" charset="-122"/>
                <a:ea typeface="楷体" panose="02010609060101010101" pitchFamily="49" charset="-122"/>
              </a:rPr>
              <a:t>个人简介</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405646" y="1525824"/>
            <a:ext cx="8229600" cy="4525963"/>
          </a:xfrm>
        </p:spPr>
        <p:txBody>
          <a:bodyPr>
            <a:normAutofit/>
          </a:bodyPr>
          <a:lstStyle/>
          <a:p>
            <a:r>
              <a:rPr lang="en-US" altLang="zh-CN" sz="2400" dirty="0" smtClean="0">
                <a:latin typeface="楷体" panose="02010609060101010101" pitchFamily="49" charset="-122"/>
                <a:ea typeface="楷体" panose="02010609060101010101" pitchFamily="49" charset="-122"/>
              </a:rPr>
              <a:t>2008.9-2012.6 </a:t>
            </a:r>
            <a:r>
              <a:rPr lang="zh-CN" altLang="en-US" sz="2400" dirty="0" smtClean="0">
                <a:latin typeface="楷体" panose="02010609060101010101" pitchFamily="49" charset="-122"/>
                <a:ea typeface="楷体" panose="02010609060101010101" pitchFamily="49" charset="-122"/>
              </a:rPr>
              <a:t>西安电子科技大学 计算机学院 </a:t>
            </a:r>
            <a:r>
              <a:rPr lang="en-US" altLang="zh-CN" sz="2400" dirty="0" smtClean="0">
                <a:latin typeface="楷体" panose="02010609060101010101" pitchFamily="49" charset="-122"/>
                <a:ea typeface="楷体" panose="02010609060101010101" pitchFamily="49" charset="-122"/>
              </a:rPr>
              <a:t>(1/426)</a:t>
            </a:r>
          </a:p>
          <a:p>
            <a:r>
              <a:rPr lang="en-US" altLang="zh-CN" sz="2400" dirty="0" smtClean="0">
                <a:latin typeface="楷体" panose="02010609060101010101" pitchFamily="49" charset="-122"/>
                <a:ea typeface="楷体" panose="02010609060101010101" pitchFamily="49" charset="-122"/>
              </a:rPr>
              <a:t>2012.9-2017.6 </a:t>
            </a:r>
            <a:r>
              <a:rPr lang="zh-CN" altLang="en-US" sz="2400" dirty="0" smtClean="0">
                <a:latin typeface="楷体" panose="02010609060101010101" pitchFamily="49" charset="-122"/>
                <a:ea typeface="楷体" panose="02010609060101010101" pitchFamily="49" charset="-122"/>
              </a:rPr>
              <a:t>清华大学 计算机学院 （王建勇教授）</a:t>
            </a:r>
            <a:endParaRPr lang="en-US" altLang="zh-CN" sz="2400" dirty="0" smtClean="0">
              <a:latin typeface="楷体" panose="02010609060101010101" pitchFamily="49" charset="-122"/>
              <a:ea typeface="楷体" panose="02010609060101010101" pitchFamily="49" charset="-122"/>
            </a:endParaRPr>
          </a:p>
          <a:p>
            <a:r>
              <a:rPr lang="en-US" altLang="zh-CN" sz="2400" dirty="0" smtClean="0">
                <a:latin typeface="楷体" panose="02010609060101010101" pitchFamily="49" charset="-122"/>
                <a:ea typeface="楷体" panose="02010609060101010101" pitchFamily="49" charset="-122"/>
              </a:rPr>
              <a:t>2015.10-2016.4 </a:t>
            </a:r>
            <a:r>
              <a:rPr lang="zh-CN" altLang="en-US" sz="2400" dirty="0" smtClean="0">
                <a:latin typeface="楷体" panose="02010609060101010101" pitchFamily="49" charset="-122"/>
                <a:ea typeface="楷体" panose="02010609060101010101" pitchFamily="49" charset="-122"/>
              </a:rPr>
              <a:t>伊利诺伊大学香槟分校</a:t>
            </a:r>
            <a:r>
              <a:rPr lang="zh-CN" altLang="en-US" sz="2400" dirty="0" smtClean="0">
                <a:ea typeface="楷体" panose="02010609060101010101" pitchFamily="49" charset="-122"/>
              </a:rPr>
              <a:t>（</a:t>
            </a:r>
            <a:r>
              <a:rPr lang="en-US" altLang="zh-CN" sz="2400" dirty="0" smtClean="0">
                <a:ea typeface="楷体" panose="02010609060101010101" pitchFamily="49" charset="-122"/>
              </a:rPr>
              <a:t>Prof. Jiawei Han</a:t>
            </a:r>
            <a:r>
              <a:rPr lang="zh-CN" altLang="en-US" sz="2400" dirty="0" smtClean="0">
                <a:ea typeface="楷体" panose="02010609060101010101" pitchFamily="49" charset="-122"/>
              </a:rPr>
              <a:t>） </a:t>
            </a:r>
          </a:p>
          <a:p>
            <a:r>
              <a:rPr lang="en-US" altLang="zh-CN" sz="2400" dirty="0" smtClean="0">
                <a:latin typeface="楷体" panose="02010609060101010101" pitchFamily="49" charset="-122"/>
                <a:ea typeface="楷体" panose="02010609060101010101" pitchFamily="49" charset="-122"/>
              </a:rPr>
              <a:t>2017.7-</a:t>
            </a:r>
            <a:r>
              <a:rPr lang="zh-CN" altLang="en-US" sz="2400" dirty="0" smtClean="0">
                <a:latin typeface="楷体" panose="02010609060101010101" pitchFamily="49" charset="-122"/>
                <a:ea typeface="楷体" panose="02010609060101010101" pitchFamily="49" charset="-122"/>
              </a:rPr>
              <a:t>至今 山东大学 计算机学院 </a:t>
            </a:r>
            <a:r>
              <a:rPr lang="zh-CN" altLang="en-US" sz="2400" dirty="0">
                <a:latin typeface="楷体" panose="02010609060101010101" pitchFamily="49" charset="-122"/>
                <a:ea typeface="楷体" panose="02010609060101010101" pitchFamily="49" charset="-122"/>
              </a:rPr>
              <a:t>预聘制</a:t>
            </a:r>
            <a:r>
              <a:rPr lang="zh-CN" altLang="en-US" sz="2400" dirty="0" smtClean="0">
                <a:latin typeface="楷体" panose="02010609060101010101" pitchFamily="49" charset="-122"/>
                <a:ea typeface="楷体" panose="02010609060101010101" pitchFamily="49" charset="-122"/>
              </a:rPr>
              <a:t>助理教授</a:t>
            </a:r>
            <a:endParaRPr lang="en-US" altLang="zh-CN" sz="2400" dirty="0" smtClean="0">
              <a:latin typeface="楷体" panose="02010609060101010101" pitchFamily="49" charset="-122"/>
              <a:ea typeface="楷体" panose="02010609060101010101" pitchFamily="49" charset="-122"/>
            </a:endParaRPr>
          </a:p>
          <a:p>
            <a:pPr marL="0" indent="0">
              <a:buNone/>
            </a:pPr>
            <a:endParaRPr lang="en-US" altLang="zh-CN" sz="2800" dirty="0" smtClean="0">
              <a:latin typeface="楷体" panose="02010609060101010101" pitchFamily="49" charset="-122"/>
              <a:ea typeface="楷体" panose="02010609060101010101" pitchFamily="49" charset="-122"/>
            </a:endParaRPr>
          </a:p>
        </p:txBody>
      </p:sp>
      <p:grpSp>
        <p:nvGrpSpPr>
          <p:cNvPr id="6" name="组合 5"/>
          <p:cNvGrpSpPr/>
          <p:nvPr/>
        </p:nvGrpSpPr>
        <p:grpSpPr>
          <a:xfrm>
            <a:off x="83695" y="3501008"/>
            <a:ext cx="9060305" cy="1721417"/>
            <a:chOff x="7948" y="3866847"/>
            <a:chExt cx="9060305" cy="1721417"/>
          </a:xfrm>
        </p:grpSpPr>
        <p:pic>
          <p:nvPicPr>
            <p:cNvPr id="4"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8" y="3882071"/>
              <a:ext cx="2323449" cy="169096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1397" y="3882071"/>
              <a:ext cx="2220760" cy="1690966"/>
            </a:xfrm>
            <a:prstGeom prst="rect">
              <a:avLst/>
            </a:prstGeom>
          </p:spPr>
        </p:pic>
        <p:pic>
          <p:nvPicPr>
            <p:cNvPr id="13"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867" y="3866847"/>
              <a:ext cx="2164853" cy="1721417"/>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0430" y="3867476"/>
              <a:ext cx="2317823" cy="1720157"/>
            </a:xfrm>
            <a:prstGeom prst="rect">
              <a:avLst/>
            </a:prstGeom>
          </p:spPr>
        </p:pic>
      </p:grpSp>
      <p:grpSp>
        <p:nvGrpSpPr>
          <p:cNvPr id="7" name="组合 6"/>
          <p:cNvGrpSpPr/>
          <p:nvPr/>
        </p:nvGrpSpPr>
        <p:grpSpPr>
          <a:xfrm>
            <a:off x="703589" y="5301208"/>
            <a:ext cx="7736822" cy="1259359"/>
            <a:chOff x="736249" y="5587633"/>
            <a:chExt cx="7736822" cy="1259359"/>
          </a:xfrm>
        </p:grpSpPr>
        <p:pic>
          <p:nvPicPr>
            <p:cNvPr id="2052" name="Picture 4" descr="https://gss0.bdstatic.com/94o3dSag_xI4khGkpoWK1HF6hhy/baike/c0%3Dbaike272%2C5%2C5%2C272%2C90/sign=834ab2629913b07ea9b0585a6dbefa46/7aec54e736d12f2ec1809b2345c2d562843568ef.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249" y="5681223"/>
              <a:ext cx="1117839" cy="11178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4159" y="5587633"/>
              <a:ext cx="1259359" cy="12593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ss2.bdstatic.com/9fo3dSag_xI4khGkpoWK1HF6hhy/baike/c0%3Dbaike272%2C5%2C5%2C272%2C90/sign=3480bbc9fc246b606f03ba268a917129/11385343fbf2b211199a60d4c08065380dd78ef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73276" y="5653377"/>
              <a:ext cx="1055798" cy="10552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ss1.bdstatic.com/-vo3dSag_xI4khGkpoWK1HF6hhy/baike/c0%3Dbaike80%2C5%2C5%2C80%2C26/sign=c4f52e023bdbb6fd3156ed74684dc07d/0b46f21fbe096b63630bc4a90e338744ebf8ac3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08304" y="5653377"/>
              <a:ext cx="1164767" cy="1164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7310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42887" y="142974"/>
            <a:ext cx="8729199" cy="6457369"/>
          </a:xfrm>
          <a:prstGeom prst="rect">
            <a:avLst/>
          </a:prstGeom>
        </p:spPr>
      </p:pic>
    </p:spTree>
    <p:extLst>
      <p:ext uri="{BB962C8B-B14F-4D97-AF65-F5344CB8AC3E}">
        <p14:creationId xmlns:p14="http://schemas.microsoft.com/office/powerpoint/2010/main" val="186883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a:xfrm>
            <a:off x="228600" y="228600"/>
            <a:ext cx="8763000" cy="508000"/>
          </a:xfrm>
        </p:spPr>
        <p:txBody>
          <a:bodyPr lIns="0" rIns="0">
            <a:noAutofit/>
          </a:bodyPr>
          <a:lstStyle/>
          <a:p>
            <a:pPr algn="ctr"/>
            <a:r>
              <a:rPr lang="en-US" altLang="zh-CN" dirty="0">
                <a:solidFill>
                  <a:srgbClr val="CC3300"/>
                </a:solidFill>
                <a:ea typeface="宋体" panose="02010600030101010101" pitchFamily="2" charset="-122"/>
              </a:rPr>
              <a:t>Mining Large Data Sets - Motivation</a:t>
            </a:r>
          </a:p>
        </p:txBody>
      </p:sp>
      <p:sp>
        <p:nvSpPr>
          <p:cNvPr id="657411" name="Rectangle 3"/>
          <p:cNvSpPr>
            <a:spLocks noGrp="1" noChangeArrowheads="1"/>
          </p:cNvSpPr>
          <p:nvPr>
            <p:ph type="body" idx="1"/>
          </p:nvPr>
        </p:nvSpPr>
        <p:spPr>
          <a:xfrm>
            <a:off x="228600" y="990600"/>
            <a:ext cx="8534400" cy="2057400"/>
          </a:xfrm>
        </p:spPr>
        <p:txBody>
          <a:bodyPr/>
          <a:lstStyle/>
          <a:p>
            <a:pPr marL="284163" indent="-284163">
              <a:lnSpc>
                <a:spcPct val="90000"/>
              </a:lnSpc>
            </a:pPr>
            <a:r>
              <a:rPr lang="en-US" altLang="zh-CN" sz="2400" b="1">
                <a:solidFill>
                  <a:srgbClr val="000000"/>
                </a:solidFill>
                <a:ea typeface="宋体" panose="02010600030101010101" pitchFamily="2" charset="-122"/>
                <a:cs typeface="Times New Roman" panose="02020603050405020304" pitchFamily="18" charset="0"/>
              </a:rPr>
              <a:t>There is often information </a:t>
            </a:r>
            <a:r>
              <a:rPr lang="en-US" altLang="zh-CN" sz="2400" b="1">
                <a:solidFill>
                  <a:srgbClr val="000000"/>
                </a:solidFill>
                <a:latin typeface="Tahoma" panose="020B0604030504040204" pitchFamily="34" charset="0"/>
                <a:ea typeface="宋体" panose="02010600030101010101" pitchFamily="2" charset="-122"/>
                <a:cs typeface="Times New Roman" panose="02020603050405020304" pitchFamily="18" charset="0"/>
              </a:rPr>
              <a:t>“</a:t>
            </a:r>
            <a:r>
              <a:rPr lang="en-US" altLang="zh-CN" sz="2400" b="1">
                <a:solidFill>
                  <a:srgbClr val="000000"/>
                </a:solidFill>
                <a:ea typeface="宋体" panose="02010600030101010101" pitchFamily="2" charset="-122"/>
                <a:cs typeface="Times New Roman" panose="02020603050405020304" pitchFamily="18" charset="0"/>
              </a:rPr>
              <a:t>hidden</a:t>
            </a:r>
            <a:r>
              <a:rPr lang="en-US" altLang="zh-CN" sz="2400" b="1">
                <a:solidFill>
                  <a:srgbClr val="000000"/>
                </a:solidFill>
                <a:latin typeface="Tahoma" panose="020B0604030504040204" pitchFamily="34" charset="0"/>
                <a:ea typeface="宋体" panose="02010600030101010101" pitchFamily="2" charset="-122"/>
                <a:cs typeface="Times New Roman" panose="02020603050405020304" pitchFamily="18" charset="0"/>
              </a:rPr>
              <a:t>”</a:t>
            </a:r>
            <a:r>
              <a:rPr lang="en-US" altLang="zh-CN" sz="2400" b="1">
                <a:solidFill>
                  <a:srgbClr val="000000"/>
                </a:solidFill>
                <a:ea typeface="宋体" panose="02010600030101010101" pitchFamily="2" charset="-122"/>
                <a:cs typeface="Times New Roman" panose="02020603050405020304" pitchFamily="18" charset="0"/>
              </a:rPr>
              <a:t> in the data that is </a:t>
            </a:r>
            <a:br>
              <a:rPr lang="en-US" altLang="zh-CN" sz="2400" b="1">
                <a:solidFill>
                  <a:srgbClr val="000000"/>
                </a:solidFill>
                <a:ea typeface="宋体" panose="02010600030101010101" pitchFamily="2" charset="-122"/>
                <a:cs typeface="Times New Roman" panose="02020603050405020304" pitchFamily="18" charset="0"/>
              </a:rPr>
            </a:br>
            <a:r>
              <a:rPr lang="en-US" altLang="zh-CN" sz="2400" b="1">
                <a:solidFill>
                  <a:srgbClr val="000000"/>
                </a:solidFill>
                <a:ea typeface="宋体" panose="02010600030101010101" pitchFamily="2" charset="-122"/>
                <a:cs typeface="Times New Roman" panose="02020603050405020304" pitchFamily="18" charset="0"/>
              </a:rPr>
              <a:t>not readily evident</a:t>
            </a:r>
            <a:endParaRPr lang="en-US" altLang="zh-CN" sz="1200" b="1">
              <a:solidFill>
                <a:srgbClr val="000000"/>
              </a:solidFill>
              <a:ea typeface="宋体" panose="02010600030101010101" pitchFamily="2" charset="-122"/>
              <a:cs typeface="Times New Roman" panose="02020603050405020304" pitchFamily="18" charset="0"/>
            </a:endParaRPr>
          </a:p>
          <a:p>
            <a:pPr marL="284163" indent="-284163">
              <a:lnSpc>
                <a:spcPct val="90000"/>
              </a:lnSpc>
            </a:pPr>
            <a:r>
              <a:rPr lang="en-US" altLang="zh-CN" sz="2400" b="1">
                <a:solidFill>
                  <a:srgbClr val="000000"/>
                </a:solidFill>
                <a:ea typeface="宋体" panose="02010600030101010101" pitchFamily="2" charset="-122"/>
                <a:cs typeface="Times New Roman" panose="02020603050405020304" pitchFamily="18" charset="0"/>
              </a:rPr>
              <a:t>Human analysts may take weeks to discover useful information</a:t>
            </a:r>
            <a:endParaRPr lang="en-US" altLang="zh-CN" sz="1200" b="1">
              <a:solidFill>
                <a:srgbClr val="000000"/>
              </a:solidFill>
              <a:ea typeface="宋体" panose="02010600030101010101" pitchFamily="2" charset="-122"/>
              <a:cs typeface="Times New Roman" panose="02020603050405020304" pitchFamily="18" charset="0"/>
            </a:endParaRPr>
          </a:p>
          <a:p>
            <a:pPr marL="284163" indent="-284163">
              <a:lnSpc>
                <a:spcPct val="90000"/>
              </a:lnSpc>
            </a:pPr>
            <a:r>
              <a:rPr lang="en-US" altLang="zh-CN" sz="2400" b="1">
                <a:solidFill>
                  <a:srgbClr val="000000"/>
                </a:solidFill>
                <a:ea typeface="宋体" panose="02010600030101010101" pitchFamily="2" charset="-122"/>
                <a:cs typeface="Times New Roman" panose="02020603050405020304" pitchFamily="18" charset="0"/>
              </a:rPr>
              <a:t>Much of the data is never analyzed at all</a:t>
            </a:r>
          </a:p>
        </p:txBody>
      </p:sp>
      <p:graphicFrame>
        <p:nvGraphicFramePr>
          <p:cNvPr id="657415" name="Object 7"/>
          <p:cNvGraphicFramePr>
            <a:graphicFrameLocks noChangeAspect="1"/>
          </p:cNvGraphicFramePr>
          <p:nvPr/>
        </p:nvGraphicFramePr>
        <p:xfrm>
          <a:off x="914400" y="2667000"/>
          <a:ext cx="7124700" cy="3959225"/>
        </p:xfrm>
        <a:graphic>
          <a:graphicData uri="http://schemas.openxmlformats.org/presentationml/2006/ole">
            <mc:AlternateContent xmlns:mc="http://schemas.openxmlformats.org/markup-compatibility/2006">
              <mc:Choice xmlns:v="urn:schemas-microsoft-com:vml" Requires="v">
                <p:oleObj spid="_x0000_s2364" name="Chart" r:id="rId3" imgW="4677156" imgH="2600554" progId="Excel.Chart.8">
                  <p:embed/>
                </p:oleObj>
              </mc:Choice>
              <mc:Fallback>
                <p:oleObj name="Chart" r:id="rId3" imgW="4677156" imgH="2600554"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67000"/>
                        <a:ext cx="71247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7416" name="AutoShape 8"/>
          <p:cNvSpPr>
            <a:spLocks noChangeArrowheads="1"/>
          </p:cNvSpPr>
          <p:nvPr/>
        </p:nvSpPr>
        <p:spPr bwMode="auto">
          <a:xfrm>
            <a:off x="3505200" y="3429000"/>
            <a:ext cx="3276600" cy="762000"/>
          </a:xfrm>
          <a:prstGeom prst="wedgeEllipseCallout">
            <a:avLst>
              <a:gd name="adj1" fmla="val 47046"/>
              <a:gd name="adj2" fmla="val 172083"/>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sz="2800" b="0">
                <a:latin typeface="Times New Roman" panose="02020603050405020304" pitchFamily="18" charset="0"/>
                <a:ea typeface="宋体" panose="02010600030101010101" pitchFamily="2" charset="-122"/>
              </a:rPr>
              <a:t>The Data Gap</a:t>
            </a:r>
          </a:p>
        </p:txBody>
      </p:sp>
      <p:sp>
        <p:nvSpPr>
          <p:cNvPr id="657417" name="Text Box 9"/>
          <p:cNvSpPr txBox="1">
            <a:spLocks noChangeArrowheads="1"/>
          </p:cNvSpPr>
          <p:nvPr/>
        </p:nvSpPr>
        <p:spPr bwMode="auto">
          <a:xfrm>
            <a:off x="1905000" y="4495800"/>
            <a:ext cx="41148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300" b="0">
                <a:latin typeface="Times New Roman" panose="02020603050405020304" pitchFamily="18" charset="0"/>
                <a:ea typeface="宋体" panose="02010600030101010101" pitchFamily="2" charset="-122"/>
              </a:rPr>
              <a:t>Total new disk (TB) since 1995</a:t>
            </a:r>
          </a:p>
        </p:txBody>
      </p:sp>
      <p:sp>
        <p:nvSpPr>
          <p:cNvPr id="657418" name="Text Box 10"/>
          <p:cNvSpPr txBox="1">
            <a:spLocks noChangeArrowheads="1"/>
          </p:cNvSpPr>
          <p:nvPr/>
        </p:nvSpPr>
        <p:spPr bwMode="auto">
          <a:xfrm>
            <a:off x="6096000" y="5197475"/>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400" b="0">
                <a:latin typeface="Times New Roman" panose="02020603050405020304" pitchFamily="18" charset="0"/>
                <a:ea typeface="宋体" panose="02010600030101010101" pitchFamily="2" charset="-122"/>
              </a:rPr>
              <a:t>Number of analysts</a:t>
            </a:r>
          </a:p>
        </p:txBody>
      </p:sp>
      <p:grpSp>
        <p:nvGrpSpPr>
          <p:cNvPr id="657419" name="Group 11"/>
          <p:cNvGrpSpPr>
            <a:grpSpLocks/>
          </p:cNvGrpSpPr>
          <p:nvPr/>
        </p:nvGrpSpPr>
        <p:grpSpPr bwMode="auto">
          <a:xfrm>
            <a:off x="381000" y="6400800"/>
            <a:ext cx="8382000" cy="304800"/>
            <a:chOff x="288" y="3408"/>
            <a:chExt cx="5280" cy="192"/>
          </a:xfrm>
        </p:grpSpPr>
        <p:sp>
          <p:nvSpPr>
            <p:cNvPr id="657420" name="Rectangle 12"/>
            <p:cNvSpPr>
              <a:spLocks noChangeArrowheads="1"/>
            </p:cNvSpPr>
            <p:nvPr/>
          </p:nvSpPr>
          <p:spPr bwMode="auto">
            <a:xfrm>
              <a:off x="288" y="3408"/>
              <a:ext cx="5280" cy="1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7421" name="Rectangle 13"/>
            <p:cNvSpPr>
              <a:spLocks noChangeArrowheads="1"/>
            </p:cNvSpPr>
            <p:nvPr/>
          </p:nvSpPr>
          <p:spPr bwMode="auto">
            <a:xfrm>
              <a:off x="288" y="3408"/>
              <a:ext cx="5269"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nSpc>
                  <a:spcPts val="2000"/>
                </a:lnSpc>
              </a:pPr>
              <a:r>
                <a:rPr lang="en-US" altLang="zh-CN" sz="1200" b="0" dirty="0">
                  <a:solidFill>
                    <a:srgbClr val="0C6D9C"/>
                  </a:solidFill>
                  <a:ea typeface="宋体" panose="02010600030101010101" pitchFamily="2" charset="-122"/>
                </a:rPr>
                <a:t> From: R. Grossman, C. Kamath, V. Kumar, “Data Mining for Scientific and Engineering Applications”</a:t>
              </a:r>
            </a:p>
          </p:txBody>
        </p:sp>
      </p:grpSp>
    </p:spTree>
    <p:extLst>
      <p:ext uri="{BB962C8B-B14F-4D97-AF65-F5344CB8AC3E}">
        <p14:creationId xmlns:p14="http://schemas.microsoft.com/office/powerpoint/2010/main" val="429485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801687"/>
          </a:xfrm>
        </p:spPr>
        <p:txBody>
          <a:bodyPr/>
          <a:lstStyle/>
          <a:p>
            <a:r>
              <a:rPr lang="en-US" altLang="zh-CN" dirty="0"/>
              <a:t>Data mining around us</a:t>
            </a:r>
            <a:endParaRPr lang="zh-CN" altLang="en-US" dirty="0"/>
          </a:p>
        </p:txBody>
      </p:sp>
      <p:sp>
        <p:nvSpPr>
          <p:cNvPr id="3" name="内容占位符 2"/>
          <p:cNvSpPr>
            <a:spLocks noGrp="1"/>
          </p:cNvSpPr>
          <p:nvPr>
            <p:ph idx="1"/>
          </p:nvPr>
        </p:nvSpPr>
        <p:spPr>
          <a:xfrm>
            <a:off x="253900" y="1340768"/>
            <a:ext cx="6729413" cy="719138"/>
          </a:xfrm>
        </p:spPr>
        <p:txBody>
          <a:bodyPr>
            <a:normAutofit/>
          </a:bodyPr>
          <a:lstStyle/>
          <a:p>
            <a:r>
              <a:rPr lang="en-US" altLang="zh-CN" dirty="0" smtClean="0"/>
              <a:t>Product recommendation</a:t>
            </a:r>
            <a:endParaRPr lang="en-US" altLang="zh-CN" dirty="0"/>
          </a:p>
        </p:txBody>
      </p:sp>
      <p:pic>
        <p:nvPicPr>
          <p:cNvPr id="5" name="图片 4"/>
          <p:cNvPicPr>
            <a:picLocks noChangeAspect="1"/>
          </p:cNvPicPr>
          <p:nvPr/>
        </p:nvPicPr>
        <p:blipFill>
          <a:blip r:embed="rId2"/>
          <a:stretch>
            <a:fillRect/>
          </a:stretch>
        </p:blipFill>
        <p:spPr>
          <a:xfrm>
            <a:off x="827584" y="1988840"/>
            <a:ext cx="7750139" cy="4113238"/>
          </a:xfrm>
          <a:prstGeom prst="rect">
            <a:avLst/>
          </a:prstGeom>
        </p:spPr>
      </p:pic>
      <p:sp>
        <p:nvSpPr>
          <p:cNvPr id="4" name="矩形 3"/>
          <p:cNvSpPr/>
          <p:nvPr/>
        </p:nvSpPr>
        <p:spPr>
          <a:xfrm>
            <a:off x="5311062" y="6350439"/>
            <a:ext cx="3535776" cy="369332"/>
          </a:xfrm>
          <a:prstGeom prst="rect">
            <a:avLst/>
          </a:prstGeom>
        </p:spPr>
        <p:txBody>
          <a:bodyPr wrap="none">
            <a:spAutoFit/>
          </a:bodyPr>
          <a:lstStyle/>
          <a:p>
            <a:r>
              <a:rPr lang="en-US" altLang="zh-CN" dirty="0" err="1"/>
              <a:t>Taobao</a:t>
            </a:r>
            <a:r>
              <a:rPr lang="en-US" altLang="zh-CN" dirty="0"/>
              <a:t>, </a:t>
            </a:r>
            <a:r>
              <a:rPr lang="en-US" altLang="zh-CN" dirty="0" err="1"/>
              <a:t>Tmall</a:t>
            </a:r>
            <a:r>
              <a:rPr lang="en-US" altLang="zh-CN" dirty="0"/>
              <a:t>, JD, Amazon, EBay……</a:t>
            </a:r>
            <a:endParaRPr lang="zh-CN" altLang="en-US" dirty="0"/>
          </a:p>
        </p:txBody>
      </p:sp>
    </p:spTree>
    <p:extLst>
      <p:ext uri="{BB962C8B-B14F-4D97-AF65-F5344CB8AC3E}">
        <p14:creationId xmlns:p14="http://schemas.microsoft.com/office/powerpoint/2010/main" val="1393557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Movie recommendation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755" y="2204864"/>
            <a:ext cx="683895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869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News recommendation</a:t>
            </a:r>
            <a:endParaRPr lang="en-US" dirty="0"/>
          </a:p>
        </p:txBody>
      </p:sp>
      <p:grpSp>
        <p:nvGrpSpPr>
          <p:cNvPr id="10" name="组合 9"/>
          <p:cNvGrpSpPr/>
          <p:nvPr/>
        </p:nvGrpSpPr>
        <p:grpSpPr>
          <a:xfrm>
            <a:off x="1547664" y="2276872"/>
            <a:ext cx="6264959" cy="4136675"/>
            <a:chOff x="1084950" y="2060848"/>
            <a:chExt cx="6943697" cy="5072779"/>
          </a:xfrm>
        </p:grpSpPr>
        <p:pic>
          <p:nvPicPr>
            <p:cNvPr id="8"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950" y="2060848"/>
              <a:ext cx="2851952" cy="5072779"/>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2250" y="2060848"/>
              <a:ext cx="2846397" cy="5062897"/>
            </a:xfrm>
            <a:prstGeom prst="rect">
              <a:avLst/>
            </a:prstGeom>
          </p:spPr>
        </p:pic>
      </p:grpSp>
    </p:spTree>
    <p:extLst>
      <p:ext uri="{BB962C8B-B14F-4D97-AF65-F5344CB8AC3E}">
        <p14:creationId xmlns:p14="http://schemas.microsoft.com/office/powerpoint/2010/main" val="1612681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Recognizing spam emails</a:t>
            </a:r>
            <a:endParaRPr lang="en-US" dirty="0"/>
          </a:p>
        </p:txBody>
      </p:sp>
      <p:grpSp>
        <p:nvGrpSpPr>
          <p:cNvPr id="25" name="组合 24"/>
          <p:cNvGrpSpPr/>
          <p:nvPr/>
        </p:nvGrpSpPr>
        <p:grpSpPr>
          <a:xfrm>
            <a:off x="503182" y="2284663"/>
            <a:ext cx="8372003" cy="3825278"/>
            <a:chOff x="503182" y="2284663"/>
            <a:chExt cx="8372003" cy="3825278"/>
          </a:xfrm>
        </p:grpSpPr>
        <p:pic>
          <p:nvPicPr>
            <p:cNvPr id="12" name="Picture 2" descr="http://www.ceu.org.tw/images/CEU_knowledge21065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6524" y="2284663"/>
              <a:ext cx="1784273" cy="133820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03182" y="2460175"/>
              <a:ext cx="1366143" cy="954107"/>
            </a:xfrm>
            <a:prstGeom prst="rect">
              <a:avLst/>
            </a:prstGeom>
          </p:spPr>
          <p:txBody>
            <a:bodyPr wrap="none">
              <a:spAutoFit/>
            </a:bodyPr>
            <a:lstStyle/>
            <a:p>
              <a:r>
                <a:rPr lang="en-US" altLang="zh-TW" sz="2800" b="1" i="1" u="sng" dirty="0"/>
                <a:t>Spam </a:t>
              </a:r>
              <a:endParaRPr lang="en-US" altLang="zh-TW" sz="2800" b="1" i="1" u="sng" dirty="0" smtClean="0"/>
            </a:p>
            <a:p>
              <a:r>
                <a:rPr lang="en-US" altLang="zh-TW" sz="2800" b="1" i="1" u="sng" dirty="0" smtClean="0"/>
                <a:t>filtering</a:t>
              </a:r>
              <a:endParaRPr lang="zh-TW" altLang="en-US" sz="2800" b="1" i="1" u="sng" dirty="0"/>
            </a:p>
          </p:txBody>
        </p:sp>
        <p:grpSp>
          <p:nvGrpSpPr>
            <p:cNvPr id="14" name="群組 4"/>
            <p:cNvGrpSpPr/>
            <p:nvPr/>
          </p:nvGrpSpPr>
          <p:grpSpPr>
            <a:xfrm>
              <a:off x="790699" y="3462331"/>
              <a:ext cx="7816752" cy="2647610"/>
              <a:chOff x="628650" y="2236221"/>
              <a:chExt cx="7816752" cy="3530146"/>
            </a:xfrm>
          </p:grpSpPr>
          <p:pic>
            <p:nvPicPr>
              <p:cNvPr id="15" name="Picture 2" descr="http://cdn.toptenreviews.com/rev/site/cms/category_headers/139-h_mai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236221"/>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197318" y="5112936"/>
                <a:ext cx="4609467" cy="492443"/>
              </a:xfrm>
              <a:prstGeom prst="rect">
                <a:avLst/>
              </a:prstGeom>
            </p:spPr>
            <p:txBody>
              <a:bodyPr wrap="none">
                <a:spAutoFit/>
              </a:bodyPr>
              <a:lstStyle/>
              <a:p>
                <a:r>
                  <a:rPr lang="en-US" altLang="zh-TW" dirty="0" smtClean="0"/>
                  <a:t>(</a:t>
                </a:r>
                <a:r>
                  <a:rPr lang="zh-TW" altLang="en-US" dirty="0" smtClean="0"/>
                  <a:t>http</a:t>
                </a:r>
                <a:r>
                  <a:rPr lang="zh-TW" altLang="en-US" dirty="0"/>
                  <a:t>://spam-filter-review.toptenreviews.com</a:t>
                </a:r>
                <a:r>
                  <a:rPr lang="zh-TW" altLang="en-US" dirty="0" smtClean="0"/>
                  <a:t>/</a:t>
                </a:r>
                <a:r>
                  <a:rPr lang="en-US" altLang="zh-TW" dirty="0" smtClean="0"/>
                  <a:t>)</a:t>
                </a:r>
                <a:endParaRPr lang="zh-TW" altLang="en-US" dirty="0"/>
              </a:p>
            </p:txBody>
          </p:sp>
        </p:grpSp>
        <p:sp>
          <p:nvSpPr>
            <p:cNvPr id="17" name="矩形 16"/>
            <p:cNvSpPr/>
            <p:nvPr/>
          </p:nvSpPr>
          <p:spPr>
            <a:xfrm>
              <a:off x="5198397" y="2421790"/>
              <a:ext cx="1719619" cy="9330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t>Function</a:t>
              </a:r>
              <a:endParaRPr lang="zh-TW" altLang="en-US" sz="2800" dirty="0"/>
            </a:p>
          </p:txBody>
        </p:sp>
        <p:sp>
          <p:nvSpPr>
            <p:cNvPr id="18" name="向右箭號 14"/>
            <p:cNvSpPr/>
            <p:nvPr/>
          </p:nvSpPr>
          <p:spPr>
            <a:xfrm>
              <a:off x="7006299" y="2700614"/>
              <a:ext cx="423081" cy="420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5"/>
            <p:cNvSpPr txBox="1"/>
            <p:nvPr/>
          </p:nvSpPr>
          <p:spPr>
            <a:xfrm>
              <a:off x="7429375" y="2711768"/>
              <a:ext cx="1445810" cy="523220"/>
            </a:xfrm>
            <a:prstGeom prst="rect">
              <a:avLst/>
            </a:prstGeom>
            <a:noFill/>
          </p:spPr>
          <p:txBody>
            <a:bodyPr wrap="square" rtlCol="0">
              <a:spAutoFit/>
            </a:bodyPr>
            <a:lstStyle/>
            <a:p>
              <a:r>
                <a:rPr lang="en-US" altLang="zh-TW" sz="2800" dirty="0" smtClean="0">
                  <a:solidFill>
                    <a:srgbClr val="FF0000"/>
                  </a:solidFill>
                </a:rPr>
                <a:t>Yes</a:t>
              </a:r>
              <a:r>
                <a:rPr lang="en-US" altLang="zh-TW" sz="2800" dirty="0" smtClean="0"/>
                <a:t>/</a:t>
              </a:r>
              <a:r>
                <a:rPr lang="en-US" altLang="zh-TW" sz="2800" dirty="0" smtClean="0">
                  <a:solidFill>
                    <a:srgbClr val="0000FF"/>
                  </a:solidFill>
                </a:rPr>
                <a:t>No</a:t>
              </a:r>
              <a:endParaRPr lang="zh-TW" altLang="en-US" sz="2800" dirty="0"/>
            </a:p>
          </p:txBody>
        </p:sp>
        <p:pic>
          <p:nvPicPr>
            <p:cNvPr id="20" name="圖片 25"/>
            <p:cNvPicPr>
              <a:picLocks noChangeAspect="1"/>
            </p:cNvPicPr>
            <p:nvPr/>
          </p:nvPicPr>
          <p:blipFill>
            <a:blip r:embed="rId4"/>
            <a:stretch>
              <a:fillRect/>
            </a:stretch>
          </p:blipFill>
          <p:spPr>
            <a:xfrm>
              <a:off x="4375834" y="2330160"/>
              <a:ext cx="274307" cy="1121020"/>
            </a:xfrm>
            <a:prstGeom prst="rect">
              <a:avLst/>
            </a:prstGeom>
          </p:spPr>
        </p:pic>
        <p:sp>
          <p:nvSpPr>
            <p:cNvPr id="21" name="向右箭號 27"/>
            <p:cNvSpPr/>
            <p:nvPr/>
          </p:nvSpPr>
          <p:spPr>
            <a:xfrm>
              <a:off x="4699080" y="2677898"/>
              <a:ext cx="423081" cy="420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文字方塊 7"/>
            <p:cNvSpPr txBox="1"/>
            <p:nvPr/>
          </p:nvSpPr>
          <p:spPr>
            <a:xfrm>
              <a:off x="5917917" y="3538924"/>
              <a:ext cx="1308273" cy="461665"/>
            </a:xfrm>
            <a:prstGeom prst="rect">
              <a:avLst/>
            </a:prstGeom>
            <a:noFill/>
          </p:spPr>
          <p:txBody>
            <a:bodyPr wrap="square" rtlCol="0">
              <a:spAutoFit/>
            </a:bodyPr>
            <a:lstStyle/>
            <a:p>
              <a:r>
                <a:rPr lang="en-US" altLang="zh-TW" sz="2400" dirty="0" smtClean="0">
                  <a:solidFill>
                    <a:srgbClr val="FF0000"/>
                  </a:solidFill>
                </a:rPr>
                <a:t>Yes</a:t>
              </a:r>
              <a:endParaRPr lang="zh-TW" altLang="en-US" sz="2400" dirty="0">
                <a:solidFill>
                  <a:srgbClr val="FF0000"/>
                </a:solidFill>
              </a:endParaRPr>
            </a:p>
          </p:txBody>
        </p:sp>
        <p:sp>
          <p:nvSpPr>
            <p:cNvPr id="23" name="文字方塊 17"/>
            <p:cNvSpPr txBox="1"/>
            <p:nvPr/>
          </p:nvSpPr>
          <p:spPr>
            <a:xfrm>
              <a:off x="7373963" y="4741931"/>
              <a:ext cx="1308273" cy="461665"/>
            </a:xfrm>
            <a:prstGeom prst="rect">
              <a:avLst/>
            </a:prstGeom>
            <a:noFill/>
          </p:spPr>
          <p:txBody>
            <a:bodyPr wrap="square" rtlCol="0">
              <a:spAutoFit/>
            </a:bodyPr>
            <a:lstStyle/>
            <a:p>
              <a:r>
                <a:rPr lang="en-US" altLang="zh-TW" sz="2400" dirty="0" smtClean="0">
                  <a:solidFill>
                    <a:srgbClr val="0000FF"/>
                  </a:solidFill>
                </a:rPr>
                <a:t>No</a:t>
              </a:r>
              <a:endParaRPr lang="zh-TW" altLang="en-US" sz="2400" dirty="0">
                <a:solidFill>
                  <a:srgbClr val="0000FF"/>
                </a:solidFill>
              </a:endParaRPr>
            </a:p>
          </p:txBody>
        </p:sp>
        <p:sp>
          <p:nvSpPr>
            <p:cNvPr id="24" name="文字方塊 9"/>
            <p:cNvSpPr txBox="1"/>
            <p:nvPr/>
          </p:nvSpPr>
          <p:spPr>
            <a:xfrm>
              <a:off x="503182" y="4323368"/>
              <a:ext cx="1480457" cy="954107"/>
            </a:xfrm>
            <a:prstGeom prst="rect">
              <a:avLst/>
            </a:prstGeom>
            <a:noFill/>
          </p:spPr>
          <p:txBody>
            <a:bodyPr wrap="square" rtlCol="0">
              <a:spAutoFit/>
            </a:bodyPr>
            <a:lstStyle/>
            <a:p>
              <a:pPr algn="ctr"/>
              <a:r>
                <a:rPr lang="en-US" altLang="zh-TW" sz="2800" dirty="0" smtClean="0">
                  <a:solidFill>
                    <a:srgbClr val="FF0000"/>
                  </a:solidFill>
                </a:rPr>
                <a:t>Training</a:t>
              </a:r>
            </a:p>
            <a:p>
              <a:pPr algn="ctr"/>
              <a:r>
                <a:rPr lang="en-US" altLang="zh-TW" sz="2800" dirty="0" smtClean="0">
                  <a:solidFill>
                    <a:srgbClr val="FF0000"/>
                  </a:solidFill>
                </a:rPr>
                <a:t>Data</a:t>
              </a:r>
              <a:endParaRPr lang="zh-TW" altLang="en-US" sz="2800" dirty="0">
                <a:solidFill>
                  <a:srgbClr val="FF0000"/>
                </a:solidFill>
              </a:endParaRPr>
            </a:p>
          </p:txBody>
        </p:sp>
      </p:grpSp>
    </p:spTree>
    <p:extLst>
      <p:ext uri="{BB962C8B-B14F-4D97-AF65-F5344CB8AC3E}">
        <p14:creationId xmlns:p14="http://schemas.microsoft.com/office/powerpoint/2010/main" val="365785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altLang="zh-CN" dirty="0" smtClean="0"/>
              <a:t>Document Classification</a:t>
            </a:r>
            <a:endParaRPr lang="en-US" altLang="zh-CN" dirty="0"/>
          </a:p>
        </p:txBody>
      </p:sp>
      <p:grpSp>
        <p:nvGrpSpPr>
          <p:cNvPr id="15" name="组合 14"/>
          <p:cNvGrpSpPr/>
          <p:nvPr/>
        </p:nvGrpSpPr>
        <p:grpSpPr>
          <a:xfrm>
            <a:off x="385343" y="2329503"/>
            <a:ext cx="8567764" cy="3956707"/>
            <a:chOff x="385343" y="2329503"/>
            <a:chExt cx="8567764" cy="3956707"/>
          </a:xfrm>
        </p:grpSpPr>
        <p:pic>
          <p:nvPicPr>
            <p:cNvPr id="20"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343" y="3140048"/>
              <a:ext cx="5002893" cy="2814128"/>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789930" y="5916878"/>
              <a:ext cx="3129639" cy="369332"/>
            </a:xfrm>
            <a:prstGeom prst="rect">
              <a:avLst/>
            </a:prstGeom>
          </p:spPr>
          <p:txBody>
            <a:bodyPr wrap="none">
              <a:spAutoFit/>
            </a:bodyPr>
            <a:lstStyle/>
            <a:p>
              <a:r>
                <a:rPr lang="zh-TW" altLang="en-US" dirty="0"/>
                <a:t>http://top-breaking-news.com/</a:t>
              </a:r>
            </a:p>
          </p:txBody>
        </p:sp>
        <p:sp>
          <p:nvSpPr>
            <p:cNvPr id="24" name="矩形 23"/>
            <p:cNvSpPr/>
            <p:nvPr/>
          </p:nvSpPr>
          <p:spPr>
            <a:xfrm>
              <a:off x="4597353" y="2820500"/>
              <a:ext cx="1719619" cy="9330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26" name="向右箭號 6"/>
            <p:cNvSpPr/>
            <p:nvPr/>
          </p:nvSpPr>
          <p:spPr>
            <a:xfrm>
              <a:off x="6403717" y="3076608"/>
              <a:ext cx="423081" cy="420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7" name="圖片 7"/>
            <p:cNvPicPr>
              <a:picLocks noChangeAspect="1"/>
            </p:cNvPicPr>
            <p:nvPr/>
          </p:nvPicPr>
          <p:blipFill>
            <a:blip r:embed="rId3"/>
            <a:stretch>
              <a:fillRect/>
            </a:stretch>
          </p:blipFill>
          <p:spPr>
            <a:xfrm>
              <a:off x="3765724" y="2726506"/>
              <a:ext cx="274307" cy="1121020"/>
            </a:xfrm>
            <a:prstGeom prst="rect">
              <a:avLst/>
            </a:prstGeom>
          </p:spPr>
        </p:pic>
        <p:sp>
          <p:nvSpPr>
            <p:cNvPr id="28" name="向右箭號 8"/>
            <p:cNvSpPr/>
            <p:nvPr/>
          </p:nvSpPr>
          <p:spPr>
            <a:xfrm>
              <a:off x="4098038" y="3076608"/>
              <a:ext cx="423081" cy="420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9" name="圖片 9"/>
            <p:cNvPicPr>
              <a:picLocks noChangeAspect="1"/>
            </p:cNvPicPr>
            <p:nvPr/>
          </p:nvPicPr>
          <p:blipFill>
            <a:blip r:embed="rId4"/>
            <a:stretch>
              <a:fillRect/>
            </a:stretch>
          </p:blipFill>
          <p:spPr>
            <a:xfrm>
              <a:off x="6865225" y="2754860"/>
              <a:ext cx="292260" cy="1133198"/>
            </a:xfrm>
            <a:prstGeom prst="rect">
              <a:avLst/>
            </a:prstGeom>
          </p:spPr>
        </p:pic>
        <p:sp>
          <p:nvSpPr>
            <p:cNvPr id="30" name="文字方塊 12"/>
            <p:cNvSpPr txBox="1"/>
            <p:nvPr/>
          </p:nvSpPr>
          <p:spPr>
            <a:xfrm>
              <a:off x="7556107" y="2329503"/>
              <a:ext cx="1397000" cy="461665"/>
            </a:xfrm>
            <a:prstGeom prst="rect">
              <a:avLst/>
            </a:prstGeom>
            <a:noFill/>
          </p:spPr>
          <p:txBody>
            <a:bodyPr wrap="square" rtlCol="0">
              <a:spAutoFit/>
            </a:bodyPr>
            <a:lstStyle/>
            <a:p>
              <a:r>
                <a:rPr lang="zh-TW" altLang="en-US" sz="2400" dirty="0" smtClean="0"/>
                <a:t>政</a:t>
              </a:r>
              <a:r>
                <a:rPr lang="zh-TW" altLang="en-US" sz="2400" dirty="0"/>
                <a:t>治</a:t>
              </a:r>
            </a:p>
          </p:txBody>
        </p:sp>
        <p:sp>
          <p:nvSpPr>
            <p:cNvPr id="31" name="文字方塊 13"/>
            <p:cNvSpPr txBox="1"/>
            <p:nvPr/>
          </p:nvSpPr>
          <p:spPr>
            <a:xfrm>
              <a:off x="7556112" y="3853325"/>
              <a:ext cx="1221423" cy="461665"/>
            </a:xfrm>
            <a:prstGeom prst="rect">
              <a:avLst/>
            </a:prstGeom>
            <a:noFill/>
          </p:spPr>
          <p:txBody>
            <a:bodyPr wrap="square" rtlCol="0">
              <a:spAutoFit/>
            </a:bodyPr>
            <a:lstStyle/>
            <a:p>
              <a:r>
                <a:rPr lang="zh-CN" altLang="en-US" sz="2400" dirty="0" smtClean="0"/>
                <a:t>教育</a:t>
              </a:r>
              <a:endParaRPr lang="zh-TW" altLang="en-US" sz="2400" dirty="0"/>
            </a:p>
          </p:txBody>
        </p:sp>
        <p:cxnSp>
          <p:nvCxnSpPr>
            <p:cNvPr id="32" name="直線單箭頭接點 14"/>
            <p:cNvCxnSpPr/>
            <p:nvPr/>
          </p:nvCxnSpPr>
          <p:spPr>
            <a:xfrm flipV="1">
              <a:off x="7034605" y="2568972"/>
              <a:ext cx="457200" cy="3462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5"/>
            <p:cNvCxnSpPr/>
            <p:nvPr/>
          </p:nvCxnSpPr>
          <p:spPr>
            <a:xfrm flipV="1">
              <a:off x="7021573" y="3012981"/>
              <a:ext cx="684168" cy="16183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16"/>
            <p:cNvCxnSpPr/>
            <p:nvPr/>
          </p:nvCxnSpPr>
          <p:spPr>
            <a:xfrm>
              <a:off x="7034610" y="3753584"/>
              <a:ext cx="497231" cy="20182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17"/>
            <p:cNvSpPr txBox="1"/>
            <p:nvPr/>
          </p:nvSpPr>
          <p:spPr>
            <a:xfrm>
              <a:off x="7753238" y="2820500"/>
              <a:ext cx="915227" cy="461665"/>
            </a:xfrm>
            <a:prstGeom prst="rect">
              <a:avLst/>
            </a:prstGeom>
            <a:noFill/>
          </p:spPr>
          <p:txBody>
            <a:bodyPr wrap="square" rtlCol="0">
              <a:spAutoFit/>
            </a:bodyPr>
            <a:lstStyle/>
            <a:p>
              <a:pPr algn="ctr"/>
              <a:r>
                <a:rPr lang="zh-CN" altLang="en-US" sz="2400" dirty="0"/>
                <a:t>财经</a:t>
              </a:r>
              <a:endParaRPr lang="zh-TW" altLang="en-US" sz="2400" dirty="0"/>
            </a:p>
          </p:txBody>
        </p:sp>
        <p:sp>
          <p:nvSpPr>
            <p:cNvPr id="36" name="手繪多邊形 4"/>
            <p:cNvSpPr/>
            <p:nvPr/>
          </p:nvSpPr>
          <p:spPr>
            <a:xfrm rot="20465565">
              <a:off x="2840511" y="3216605"/>
              <a:ext cx="971011" cy="340388"/>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7"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1627" y="4875278"/>
              <a:ext cx="1093850" cy="82038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1891" y="4885025"/>
              <a:ext cx="1093850" cy="8203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6721" y="4898411"/>
              <a:ext cx="1093850" cy="820388"/>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25"/>
            <p:cNvSpPr txBox="1"/>
            <p:nvPr/>
          </p:nvSpPr>
          <p:spPr>
            <a:xfrm>
              <a:off x="4688952" y="5695974"/>
              <a:ext cx="1219200" cy="461665"/>
            </a:xfrm>
            <a:prstGeom prst="rect">
              <a:avLst/>
            </a:prstGeom>
            <a:noFill/>
          </p:spPr>
          <p:txBody>
            <a:bodyPr wrap="square" rtlCol="0">
              <a:spAutoFit/>
            </a:bodyPr>
            <a:lstStyle/>
            <a:p>
              <a:pPr algn="ctr"/>
              <a:r>
                <a:rPr lang="zh-CN" altLang="en-US" sz="2400" dirty="0" smtClean="0"/>
                <a:t>教育</a:t>
              </a:r>
              <a:endParaRPr lang="zh-TW" altLang="en-US" sz="2400" dirty="0"/>
            </a:p>
          </p:txBody>
        </p:sp>
        <p:sp>
          <p:nvSpPr>
            <p:cNvPr id="41" name="文字方塊 26"/>
            <p:cNvSpPr txBox="1"/>
            <p:nvPr/>
          </p:nvSpPr>
          <p:spPr>
            <a:xfrm>
              <a:off x="5979503" y="5697788"/>
              <a:ext cx="1219200" cy="461665"/>
            </a:xfrm>
            <a:prstGeom prst="rect">
              <a:avLst/>
            </a:prstGeom>
            <a:noFill/>
          </p:spPr>
          <p:txBody>
            <a:bodyPr wrap="square" rtlCol="0">
              <a:spAutoFit/>
            </a:bodyPr>
            <a:lstStyle/>
            <a:p>
              <a:pPr algn="ctr"/>
              <a:r>
                <a:rPr lang="zh-TW" altLang="en-US" sz="2400" dirty="0" smtClean="0"/>
                <a:t>政治</a:t>
              </a:r>
              <a:endParaRPr lang="zh-TW" altLang="en-US" sz="2400" dirty="0"/>
            </a:p>
          </p:txBody>
        </p:sp>
        <p:sp>
          <p:nvSpPr>
            <p:cNvPr id="42" name="文字方塊 27"/>
            <p:cNvSpPr txBox="1"/>
            <p:nvPr/>
          </p:nvSpPr>
          <p:spPr>
            <a:xfrm>
              <a:off x="7324046" y="5716678"/>
              <a:ext cx="1219200" cy="461665"/>
            </a:xfrm>
            <a:prstGeom prst="rect">
              <a:avLst/>
            </a:prstGeom>
            <a:noFill/>
          </p:spPr>
          <p:txBody>
            <a:bodyPr wrap="square" rtlCol="0">
              <a:spAutoFit/>
            </a:bodyPr>
            <a:lstStyle/>
            <a:p>
              <a:pPr algn="ctr"/>
              <a:r>
                <a:rPr lang="zh-CN" altLang="en-US" sz="2400" dirty="0"/>
                <a:t>财经</a:t>
              </a:r>
              <a:endParaRPr lang="zh-TW" altLang="en-US" sz="2400" dirty="0"/>
            </a:p>
          </p:txBody>
        </p:sp>
        <p:sp>
          <p:nvSpPr>
            <p:cNvPr id="43" name="文字方塊 28"/>
            <p:cNvSpPr txBox="1"/>
            <p:nvPr/>
          </p:nvSpPr>
          <p:spPr>
            <a:xfrm>
              <a:off x="5268372" y="4450668"/>
              <a:ext cx="2641471" cy="523220"/>
            </a:xfrm>
            <a:prstGeom prst="rect">
              <a:avLst/>
            </a:prstGeom>
            <a:noFill/>
          </p:spPr>
          <p:txBody>
            <a:bodyPr wrap="square" rtlCol="0">
              <a:spAutoFit/>
            </a:bodyPr>
            <a:lstStyle/>
            <a:p>
              <a:pPr algn="ctr"/>
              <a:r>
                <a:rPr lang="en-US" altLang="zh-TW" sz="2800" dirty="0" smtClean="0">
                  <a:solidFill>
                    <a:srgbClr val="0070C0"/>
                  </a:solidFill>
                </a:rPr>
                <a:t>Training Data</a:t>
              </a:r>
              <a:endParaRPr lang="zh-TW" altLang="en-US" sz="2800" dirty="0">
                <a:solidFill>
                  <a:srgbClr val="0070C0"/>
                </a:solidFill>
              </a:endParaRPr>
            </a:p>
          </p:txBody>
        </p:sp>
        <p:sp>
          <p:nvSpPr>
            <p:cNvPr id="44" name="矩形 43"/>
            <p:cNvSpPr/>
            <p:nvPr/>
          </p:nvSpPr>
          <p:spPr>
            <a:xfrm>
              <a:off x="4572404" y="4441607"/>
              <a:ext cx="4096061" cy="168773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532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Document summarization</a:t>
            </a:r>
            <a:endParaRPr lang="en-US" dirty="0"/>
          </a:p>
        </p:txBody>
      </p:sp>
      <p:pic>
        <p:nvPicPr>
          <p:cNvPr id="3074" name="Picture 2" descr="http://www.pragmaticea.com/images/160-challenge-word-cloud-ra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3485" y="2430007"/>
            <a:ext cx="6482557" cy="3696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0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Document summarization</a:t>
            </a:r>
            <a:endParaRPr lang="en-US" dirty="0"/>
          </a:p>
        </p:txBody>
      </p:sp>
      <p:pic>
        <p:nvPicPr>
          <p:cNvPr id="4" name="Picture 3"/>
          <p:cNvPicPr>
            <a:picLocks noChangeAspect="1"/>
          </p:cNvPicPr>
          <p:nvPr/>
        </p:nvPicPr>
        <p:blipFill>
          <a:blip r:embed="rId2"/>
          <a:stretch>
            <a:fillRect/>
          </a:stretch>
        </p:blipFill>
        <p:spPr>
          <a:xfrm>
            <a:off x="457200" y="2327802"/>
            <a:ext cx="8415720" cy="3893841"/>
          </a:xfrm>
          <a:prstGeom prst="rect">
            <a:avLst/>
          </a:prstGeom>
        </p:spPr>
      </p:pic>
      <p:sp>
        <p:nvSpPr>
          <p:cNvPr id="5" name="Rectangle 4"/>
          <p:cNvSpPr/>
          <p:nvPr/>
        </p:nvSpPr>
        <p:spPr>
          <a:xfrm>
            <a:off x="5540829" y="3722914"/>
            <a:ext cx="3233057" cy="664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86544" y="3766455"/>
            <a:ext cx="3886199" cy="432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203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smtClean="0"/>
              <a:t>Document </a:t>
            </a:r>
            <a:r>
              <a:rPr lang="en-US" altLang="zh-CN" dirty="0" smtClean="0"/>
              <a:t>clustering</a:t>
            </a:r>
            <a:endParaRPr lang="en-US" dirty="0"/>
          </a:p>
        </p:txBody>
      </p:sp>
      <p:pic>
        <p:nvPicPr>
          <p:cNvPr id="9" name="图片 8"/>
          <p:cNvPicPr>
            <a:picLocks noChangeAspect="1"/>
          </p:cNvPicPr>
          <p:nvPr/>
        </p:nvPicPr>
        <p:blipFill>
          <a:blip r:embed="rId2"/>
          <a:stretch>
            <a:fillRect/>
          </a:stretch>
        </p:blipFill>
        <p:spPr>
          <a:xfrm>
            <a:off x="539552" y="2204864"/>
            <a:ext cx="8486775" cy="4438650"/>
          </a:xfrm>
          <a:prstGeom prst="rect">
            <a:avLst/>
          </a:prstGeom>
        </p:spPr>
      </p:pic>
    </p:spTree>
    <p:extLst>
      <p:ext uri="{BB962C8B-B14F-4D97-AF65-F5344CB8AC3E}">
        <p14:creationId xmlns:p14="http://schemas.microsoft.com/office/powerpoint/2010/main" val="345889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395536" y="1542939"/>
            <a:ext cx="4896544" cy="2677656"/>
          </a:xfrm>
          <a:prstGeom prst="rect">
            <a:avLst/>
          </a:prstGeom>
        </p:spPr>
        <p:txBody>
          <a:bodyPr wrap="square">
            <a:spAutoFit/>
          </a:bodyPr>
          <a:lstStyle/>
          <a:p>
            <a:pPr marL="800100" lvl="1" indent="-342900">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办公室：</a:t>
            </a:r>
            <a:r>
              <a:rPr lang="en-US" altLang="zh-CN" sz="2400" dirty="0" smtClean="0">
                <a:latin typeface="楷体" panose="02010609060101010101" pitchFamily="49" charset="-122"/>
                <a:ea typeface="楷体" panose="02010609060101010101" pitchFamily="49" charset="-122"/>
              </a:rPr>
              <a:t>N3-418</a:t>
            </a:r>
          </a:p>
          <a:p>
            <a:pPr marL="800100" lvl="1" indent="-342900">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手机：</a:t>
            </a:r>
            <a:r>
              <a:rPr lang="en-US" altLang="zh-CN" sz="2400" dirty="0" smtClean="0">
                <a:latin typeface="楷体" panose="02010609060101010101" pitchFamily="49" charset="-122"/>
                <a:ea typeface="楷体" panose="02010609060101010101" pitchFamily="49" charset="-122"/>
              </a:rPr>
              <a:t>13012558813</a:t>
            </a:r>
          </a:p>
          <a:p>
            <a:pPr marL="800100" lvl="1" indent="-342900">
              <a:buFont typeface="Arial" panose="020B0604020202020204" pitchFamily="34" charset="0"/>
              <a:buChar char="•"/>
            </a:pPr>
            <a:r>
              <a:rPr lang="en-US" altLang="zh-CN" sz="2400" dirty="0" smtClean="0">
                <a:latin typeface="楷体" panose="02010609060101010101" pitchFamily="49" charset="-122"/>
                <a:ea typeface="楷体" panose="02010609060101010101" pitchFamily="49" charset="-122"/>
              </a:rPr>
              <a:t>QQ</a:t>
            </a:r>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896113845</a:t>
            </a:r>
          </a:p>
          <a:p>
            <a:pPr marL="800100" lvl="1"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微信</a:t>
            </a: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jhyin12</a:t>
            </a:r>
          </a:p>
          <a:p>
            <a:pPr marL="800100" lvl="1" indent="-342900">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邮箱：</a:t>
            </a:r>
            <a:r>
              <a:rPr lang="en-US" altLang="zh-CN" sz="2400" dirty="0" smtClean="0">
                <a:latin typeface="楷体" panose="02010609060101010101" pitchFamily="49" charset="-122"/>
                <a:ea typeface="楷体" panose="02010609060101010101" pitchFamily="49" charset="-122"/>
                <a:hlinkClick r:id="rId2"/>
              </a:rPr>
              <a:t>jhyin@sdu.edu.cn</a:t>
            </a:r>
            <a:endParaRPr lang="en-US" altLang="zh-CN" sz="2400" dirty="0" smtClean="0">
              <a:latin typeface="楷体" panose="02010609060101010101" pitchFamily="49" charset="-122"/>
              <a:ea typeface="楷体" panose="02010609060101010101" pitchFamily="49" charset="-122"/>
            </a:endParaRPr>
          </a:p>
          <a:p>
            <a:pPr marL="800100" lvl="1" indent="-342900">
              <a:buFont typeface="Arial" panose="020B0604020202020204" pitchFamily="34" charset="0"/>
              <a:buChar char="•"/>
            </a:pPr>
            <a:r>
              <a:rPr lang="en-US" altLang="zh-CN" sz="2400" dirty="0">
                <a:latin typeface="楷体" panose="02010609060101010101" pitchFamily="49" charset="-122"/>
                <a:ea typeface="楷体" panose="02010609060101010101" pitchFamily="49" charset="-122"/>
              </a:rPr>
              <a:t>QQ</a:t>
            </a:r>
            <a:r>
              <a:rPr lang="zh-CN" altLang="en-US" sz="2400" dirty="0">
                <a:latin typeface="楷体" panose="02010609060101010101" pitchFamily="49" charset="-122"/>
                <a:ea typeface="楷体" panose="02010609060101010101" pitchFamily="49" charset="-122"/>
              </a:rPr>
              <a:t>群</a:t>
            </a:r>
            <a:r>
              <a:rPr lang="en-US" altLang="zh-CN" sz="2400" dirty="0">
                <a:latin typeface="楷体" panose="02010609060101010101" pitchFamily="49" charset="-122"/>
                <a:ea typeface="楷体" panose="02010609060101010101" pitchFamily="49" charset="-122"/>
              </a:rPr>
              <a:t>: 857530018</a:t>
            </a:r>
          </a:p>
          <a:p>
            <a:pPr marL="800100" lvl="1" indent="-342900">
              <a:buFont typeface="Arial" panose="020B0604020202020204" pitchFamily="34" charset="0"/>
              <a:buChar char="•"/>
            </a:pPr>
            <a:endParaRPr lang="en-US" altLang="zh-CN" sz="2400" dirty="0" smtClean="0">
              <a:latin typeface="楷体" panose="02010609060101010101" pitchFamily="49" charset="-122"/>
              <a:ea typeface="楷体" panose="02010609060101010101" pitchFamily="49" charset="-122"/>
            </a:endParaRPr>
          </a:p>
        </p:txBody>
      </p:sp>
      <p:grpSp>
        <p:nvGrpSpPr>
          <p:cNvPr id="10" name="组合 9"/>
          <p:cNvGrpSpPr/>
          <p:nvPr/>
        </p:nvGrpSpPr>
        <p:grpSpPr>
          <a:xfrm>
            <a:off x="81391" y="4437112"/>
            <a:ext cx="9030625" cy="2261477"/>
            <a:chOff x="28675" y="4018951"/>
            <a:chExt cx="9030625" cy="2261477"/>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81" y="4023884"/>
              <a:ext cx="3008725" cy="225654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75" y="4028558"/>
              <a:ext cx="3034279" cy="225187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6806" y="4018951"/>
              <a:ext cx="3002494" cy="2251870"/>
            </a:xfrm>
            <a:prstGeom prst="rect">
              <a:avLst/>
            </a:prstGeom>
          </p:spPr>
        </p:pic>
      </p:grpSp>
      <p:sp>
        <p:nvSpPr>
          <p:cNvPr id="8" name="标题 1"/>
          <p:cNvSpPr>
            <a:spLocks noGrp="1"/>
          </p:cNvSpPr>
          <p:nvPr>
            <p:ph type="title"/>
          </p:nvPr>
        </p:nvSpPr>
        <p:spPr>
          <a:xfrm>
            <a:off x="395536" y="365476"/>
            <a:ext cx="5472608" cy="1143000"/>
          </a:xfrm>
        </p:spPr>
        <p:txBody>
          <a:bodyPr>
            <a:normAutofit/>
          </a:bodyPr>
          <a:lstStyle/>
          <a:p>
            <a:r>
              <a:rPr lang="zh-CN" altLang="en-US" sz="3600" b="1" dirty="0">
                <a:latin typeface="楷体" panose="02010609060101010101" pitchFamily="49" charset="-122"/>
                <a:ea typeface="楷体" panose="02010609060101010101" pitchFamily="49" charset="-122"/>
              </a:rPr>
              <a:t>联系方式</a:t>
            </a:r>
            <a:endParaRPr lang="en-US" altLang="zh-CN" sz="3600" b="1" dirty="0">
              <a:latin typeface="楷体" panose="02010609060101010101" pitchFamily="49" charset="-122"/>
              <a:ea typeface="楷体" panose="02010609060101010101" pitchFamily="49" charset="-122"/>
            </a:endParaRPr>
          </a:p>
        </p:txBody>
      </p:sp>
      <p:pic>
        <p:nvPicPr>
          <p:cNvPr id="11" name="Picture 2" descr="D:\IR-DM 2018\信息检索与数据挖掘 20群二维码.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692696"/>
            <a:ext cx="2805829"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24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Data mining around us</a:t>
            </a:r>
            <a:endParaRPr lang="en-US" dirty="0"/>
          </a:p>
        </p:txBody>
      </p:sp>
      <p:sp>
        <p:nvSpPr>
          <p:cNvPr id="3" name="Content Placeholder 2"/>
          <p:cNvSpPr>
            <a:spLocks noGrp="1"/>
          </p:cNvSpPr>
          <p:nvPr>
            <p:ph idx="1"/>
          </p:nvPr>
        </p:nvSpPr>
        <p:spPr/>
        <p:txBody>
          <a:bodyPr/>
          <a:lstStyle/>
          <a:p>
            <a:r>
              <a:rPr lang="en-US" dirty="0"/>
              <a:t>IBM’s Watson wins at Jeopardy</a:t>
            </a:r>
            <a:r>
              <a:rPr lang="en-US" dirty="0" smtClean="0"/>
              <a:t>! - 2011</a:t>
            </a:r>
            <a:endParaRPr lang="en-US" dirty="0"/>
          </a:p>
        </p:txBody>
      </p:sp>
      <p:pic>
        <p:nvPicPr>
          <p:cNvPr id="1026" name="Picture 2" descr="http://www.ibm.com/smarterplanet/us/en/ibmwatson/assets/img/tech/img-video-jeopardy.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192" y="2396463"/>
            <a:ext cx="6955140" cy="391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46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5" name="Text Box 1038"/>
          <p:cNvSpPr txBox="1">
            <a:spLocks noChangeArrowheads="1"/>
          </p:cNvSpPr>
          <p:nvPr/>
        </p:nvSpPr>
        <p:spPr bwMode="auto">
          <a:xfrm>
            <a:off x="1828800" y="2622550"/>
            <a:ext cx="52578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60000"/>
              </a:lnSpc>
            </a:pPr>
            <a:r>
              <a:rPr lang="en-US" altLang="zh-CN" sz="4800" b="1">
                <a:solidFill>
                  <a:schemeClr val="tx2"/>
                </a:solidFill>
                <a:latin typeface="Times New Roman" panose="02020603050405020304" pitchFamily="18" charset="0"/>
                <a:ea typeface="宋体" panose="02010600030101010101" pitchFamily="2" charset="-122"/>
              </a:rPr>
              <a:t>How?</a:t>
            </a:r>
          </a:p>
        </p:txBody>
      </p:sp>
    </p:spTree>
    <p:extLst>
      <p:ext uri="{BB962C8B-B14F-4D97-AF65-F5344CB8AC3E}">
        <p14:creationId xmlns:p14="http://schemas.microsoft.com/office/powerpoint/2010/main" val="4233775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82" name="Rectangle 6"/>
          <p:cNvSpPr>
            <a:spLocks noChangeArrowheads="1"/>
          </p:cNvSpPr>
          <p:nvPr/>
        </p:nvSpPr>
        <p:spPr bwMode="auto">
          <a:xfrm>
            <a:off x="321023" y="457199"/>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dirty="0" smtClean="0">
                <a:latin typeface="+mj-lt"/>
                <a:ea typeface="+mj-ea"/>
                <a:cs typeface="+mj-cs"/>
              </a:rPr>
              <a:t>Classification</a:t>
            </a:r>
            <a:endParaRPr lang="en-US" altLang="zh-CN" sz="4400" dirty="0">
              <a:latin typeface="+mj-lt"/>
              <a:ea typeface="+mj-ea"/>
              <a:cs typeface="+mj-cs"/>
            </a:endParaRPr>
          </a:p>
        </p:txBody>
      </p:sp>
      <p:sp>
        <p:nvSpPr>
          <p:cNvPr id="24583" name="Rectangle 7"/>
          <p:cNvSpPr>
            <a:spLocks noChangeArrowheads="1"/>
          </p:cNvSpPr>
          <p:nvPr/>
        </p:nvSpPr>
        <p:spPr bwMode="auto">
          <a:xfrm>
            <a:off x="381000" y="1219200"/>
            <a:ext cx="8458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spcBef>
                <a:spcPct val="20000"/>
              </a:spcBef>
              <a:buClr>
                <a:schemeClr val="tx1"/>
              </a:buClr>
              <a:buSzPct val="60000"/>
              <a:buFont typeface="Wingdings" panose="05000000000000000000" pitchFamily="2" charset="2"/>
              <a:buChar char="n"/>
            </a:pPr>
            <a:r>
              <a:rPr lang="en-US" altLang="en-US" sz="2800" dirty="0" smtClean="0">
                <a:latin typeface="Times New Roman" panose="02020603050405020304" pitchFamily="18" charset="0"/>
                <a:ea typeface="宋体" panose="02010600030101010101" pitchFamily="2" charset="-122"/>
              </a:rPr>
              <a:t>Supervised </a:t>
            </a:r>
            <a:r>
              <a:rPr lang="en-US" altLang="en-US" sz="2800" dirty="0">
                <a:latin typeface="Times New Roman" panose="02020603050405020304" pitchFamily="18" charset="0"/>
                <a:ea typeface="宋体" panose="02010600030101010101" pitchFamily="2" charset="-122"/>
              </a:rPr>
              <a:t>learning (i.e., Class label is </a:t>
            </a:r>
            <a:r>
              <a:rPr lang="en-US" altLang="en-US" sz="2800" dirty="0" smtClean="0">
                <a:latin typeface="Times New Roman" panose="02020603050405020304" pitchFamily="18" charset="0"/>
                <a:ea typeface="宋体" panose="02010600030101010101" pitchFamily="2" charset="-122"/>
              </a:rPr>
              <a:t>known)</a:t>
            </a:r>
            <a:endParaRPr lang="en-US" altLang="zh-CN" sz="2800" dirty="0" smtClean="0">
              <a:latin typeface="Times New Roman" panose="02020603050405020304" pitchFamily="18" charset="0"/>
              <a:ea typeface="宋体" panose="02010600030101010101" pitchFamily="2" charset="-122"/>
            </a:endParaRPr>
          </a:p>
          <a:p>
            <a:pPr eaLnBrk="1" hangingPunct="1">
              <a:lnSpc>
                <a:spcPct val="80000"/>
              </a:lnSpc>
              <a:spcBef>
                <a:spcPct val="20000"/>
              </a:spcBef>
              <a:buClr>
                <a:schemeClr val="tx1"/>
              </a:buClr>
              <a:buSzPct val="60000"/>
              <a:buFont typeface="Wingdings" panose="05000000000000000000" pitchFamily="2" charset="2"/>
              <a:buChar char="n"/>
            </a:pPr>
            <a:r>
              <a:rPr lang="en-US" altLang="zh-CN" sz="2800" dirty="0" smtClean="0">
                <a:latin typeface="Times New Roman" panose="02020603050405020304" pitchFamily="18" charset="0"/>
                <a:ea typeface="宋体" panose="02010600030101010101" pitchFamily="2" charset="-122"/>
              </a:rPr>
              <a:t>Given </a:t>
            </a:r>
            <a:r>
              <a:rPr lang="en-US" altLang="zh-CN" sz="2800" dirty="0">
                <a:latin typeface="Times New Roman" panose="02020603050405020304" pitchFamily="18" charset="0"/>
                <a:ea typeface="宋体" panose="02010600030101010101" pitchFamily="2" charset="-122"/>
              </a:rPr>
              <a:t>a collection of instances (</a:t>
            </a:r>
            <a:r>
              <a:rPr lang="en-US" altLang="zh-CN" sz="2800" i="1" dirty="0">
                <a:solidFill>
                  <a:srgbClr val="CC0000"/>
                </a:solidFill>
                <a:latin typeface="Times New Roman" panose="02020603050405020304" pitchFamily="18" charset="0"/>
                <a:ea typeface="宋体" panose="02010600030101010101" pitchFamily="2" charset="-122"/>
              </a:rPr>
              <a:t>training set </a:t>
            </a:r>
            <a:r>
              <a:rPr lang="en-US" altLang="zh-CN" sz="2800" dirty="0">
                <a:latin typeface="Times New Roman" panose="02020603050405020304" pitchFamily="18" charset="0"/>
                <a:ea typeface="宋体" panose="02010600030101010101" pitchFamily="2" charset="-122"/>
              </a:rPr>
              <a:t>)</a:t>
            </a:r>
          </a:p>
          <a:p>
            <a:pPr lvl="1" eaLnBrk="1" hangingPunct="1">
              <a:spcBef>
                <a:spcPct val="20000"/>
              </a:spcBef>
              <a:buClr>
                <a:srgbClr val="CC3399"/>
              </a:buClr>
              <a:buSzPct val="80000"/>
              <a:buFont typeface="Times New Roman" panose="02020603050405020304" pitchFamily="18" charset="0"/>
              <a:buChar char="-"/>
            </a:pPr>
            <a:r>
              <a:rPr lang="en-US" altLang="zh-CN" sz="2000" dirty="0">
                <a:solidFill>
                  <a:srgbClr val="CC3399"/>
                </a:solidFill>
                <a:latin typeface="Times New Roman" panose="02020603050405020304" pitchFamily="18" charset="0"/>
                <a:ea typeface="宋体" panose="02010600030101010101" pitchFamily="2" charset="-122"/>
              </a:rPr>
              <a:t>Each instance contains a set of </a:t>
            </a:r>
            <a:r>
              <a:rPr lang="en-US" altLang="zh-CN" sz="2000" i="1" dirty="0">
                <a:solidFill>
                  <a:srgbClr val="CC3399"/>
                </a:solidFill>
                <a:latin typeface="Times New Roman" panose="02020603050405020304" pitchFamily="18" charset="0"/>
                <a:ea typeface="宋体" panose="02010600030101010101" pitchFamily="2" charset="-122"/>
              </a:rPr>
              <a:t>attributes</a:t>
            </a:r>
            <a:r>
              <a:rPr lang="en-US" altLang="zh-CN" sz="2000" dirty="0">
                <a:solidFill>
                  <a:srgbClr val="CC3399"/>
                </a:solidFill>
                <a:latin typeface="Times New Roman" panose="02020603050405020304" pitchFamily="18" charset="0"/>
                <a:ea typeface="宋体" panose="02010600030101010101" pitchFamily="2" charset="-122"/>
              </a:rPr>
              <a:t>, one of the attributes is the </a:t>
            </a:r>
            <a:r>
              <a:rPr lang="en-US" altLang="zh-CN" sz="2000" i="1" dirty="0">
                <a:solidFill>
                  <a:srgbClr val="CC3399"/>
                </a:solidFill>
                <a:latin typeface="Times New Roman" panose="02020603050405020304" pitchFamily="18" charset="0"/>
                <a:ea typeface="宋体" panose="02010600030101010101" pitchFamily="2" charset="-122"/>
              </a:rPr>
              <a:t>class</a:t>
            </a:r>
            <a:r>
              <a:rPr lang="en-US" altLang="zh-CN" sz="2000" dirty="0">
                <a:solidFill>
                  <a:srgbClr val="CC3399"/>
                </a:solidFill>
                <a:latin typeface="Times New Roman" panose="02020603050405020304" pitchFamily="18" charset="0"/>
                <a:ea typeface="宋体" panose="02010600030101010101" pitchFamily="2" charset="-122"/>
              </a:rPr>
              <a:t>.</a:t>
            </a:r>
          </a:p>
          <a:p>
            <a:pPr eaLnBrk="1" hangingPunct="1">
              <a:spcBef>
                <a:spcPct val="20000"/>
              </a:spcBef>
              <a:buClr>
                <a:schemeClr val="tx1"/>
              </a:buClr>
              <a:buSzPct val="60000"/>
              <a:buFont typeface="Wingdings" panose="05000000000000000000" pitchFamily="2" charset="2"/>
              <a:buChar char="n"/>
            </a:pPr>
            <a:r>
              <a:rPr lang="en-US" altLang="zh-CN" sz="2800" dirty="0">
                <a:latin typeface="Times New Roman" panose="02020603050405020304" pitchFamily="18" charset="0"/>
                <a:ea typeface="宋体" panose="02010600030101010101" pitchFamily="2" charset="-122"/>
              </a:rPr>
              <a:t>Task: find a </a:t>
            </a:r>
            <a:r>
              <a:rPr lang="en-US" altLang="zh-CN" sz="2800" b="1" i="1" dirty="0">
                <a:latin typeface="Times New Roman" panose="02020603050405020304" pitchFamily="18" charset="0"/>
                <a:ea typeface="宋体" panose="02010600030101010101" pitchFamily="2" charset="-122"/>
              </a:rPr>
              <a:t>model</a:t>
            </a:r>
            <a:r>
              <a:rPr lang="en-US" altLang="zh-CN" sz="2800" dirty="0">
                <a:latin typeface="Times New Roman" panose="02020603050405020304" pitchFamily="18" charset="0"/>
                <a:ea typeface="宋体" panose="02010600030101010101" pitchFamily="2" charset="-122"/>
              </a:rPr>
              <a:t>  for class attribute as a function of the values of other attributes.</a:t>
            </a:r>
          </a:p>
          <a:p>
            <a:pPr eaLnBrk="1" hangingPunct="1">
              <a:spcBef>
                <a:spcPct val="20000"/>
              </a:spcBef>
              <a:buClr>
                <a:schemeClr val="tx1"/>
              </a:buClr>
              <a:buSzPct val="60000"/>
              <a:buFont typeface="Wingdings" panose="05000000000000000000" pitchFamily="2" charset="2"/>
              <a:buChar char="n"/>
            </a:pPr>
            <a:r>
              <a:rPr lang="en-US" altLang="zh-CN" sz="2800" dirty="0">
                <a:latin typeface="Times New Roman" panose="02020603050405020304" pitchFamily="18" charset="0"/>
                <a:ea typeface="宋体" panose="02010600030101010101" pitchFamily="2" charset="-122"/>
              </a:rPr>
              <a:t>Goal: </a:t>
            </a:r>
            <a:r>
              <a:rPr lang="en-US" altLang="zh-CN" sz="2800" u="sng" dirty="0">
                <a:latin typeface="Times New Roman" panose="02020603050405020304" pitchFamily="18" charset="0"/>
                <a:ea typeface="宋体" panose="02010600030101010101" pitchFamily="2" charset="-122"/>
              </a:rPr>
              <a:t>previously unseen</a:t>
            </a:r>
            <a:r>
              <a:rPr lang="en-US" altLang="zh-CN" sz="2800" dirty="0">
                <a:latin typeface="Times New Roman" panose="02020603050405020304" pitchFamily="18" charset="0"/>
                <a:ea typeface="宋体" panose="02010600030101010101" pitchFamily="2" charset="-122"/>
              </a:rPr>
              <a:t> records should be assigned a class as accurately as possible</a:t>
            </a:r>
            <a:r>
              <a:rPr lang="en-US" altLang="zh-CN" sz="2800" dirty="0" smtClean="0">
                <a:latin typeface="Times New Roman" panose="02020603050405020304" pitchFamily="18" charset="0"/>
                <a:ea typeface="宋体" panose="02010600030101010101" pitchFamily="2" charset="-122"/>
              </a:rPr>
              <a:t>.</a:t>
            </a:r>
          </a:p>
          <a:p>
            <a:pPr>
              <a:spcBef>
                <a:spcPct val="20000"/>
              </a:spcBef>
              <a:buClr>
                <a:schemeClr val="tx1"/>
              </a:buClr>
              <a:buSzPct val="60000"/>
              <a:buFont typeface="Wingdings" panose="05000000000000000000" pitchFamily="2" charset="2"/>
              <a:buChar char="n"/>
            </a:pPr>
            <a:r>
              <a:rPr lang="en-US" altLang="en-US" sz="2800" dirty="0">
                <a:latin typeface="Times New Roman" panose="02020603050405020304" pitchFamily="18" charset="0"/>
                <a:ea typeface="宋体" panose="02010600030101010101" pitchFamily="2" charset="-122"/>
              </a:rPr>
              <a:t>Typical methods</a:t>
            </a:r>
          </a:p>
          <a:p>
            <a:pPr lvl="1">
              <a:spcBef>
                <a:spcPct val="20000"/>
              </a:spcBef>
              <a:buClr>
                <a:schemeClr val="tx1"/>
              </a:buClr>
              <a:buSzPct val="60000"/>
              <a:buFont typeface="Wingdings" panose="05000000000000000000" pitchFamily="2" charset="2"/>
              <a:buChar char="n"/>
            </a:pPr>
            <a:r>
              <a:rPr lang="en-US" altLang="zh-CN" sz="2400" dirty="0">
                <a:solidFill>
                  <a:srgbClr val="CC3399"/>
                </a:solidFill>
                <a:latin typeface="Times New Roman" panose="02020603050405020304" pitchFamily="18" charset="0"/>
                <a:ea typeface="宋体" panose="02010600030101010101" pitchFamily="2" charset="-122"/>
              </a:rPr>
              <a:t>Logistic regression, </a:t>
            </a:r>
            <a:r>
              <a:rPr lang="en-US" altLang="zh-CN" sz="2400" dirty="0" smtClean="0">
                <a:solidFill>
                  <a:srgbClr val="CC3399"/>
                </a:solidFill>
                <a:latin typeface="Times New Roman" panose="02020603050405020304" pitchFamily="18" charset="0"/>
                <a:ea typeface="宋体" panose="02010600030101010101" pitchFamily="2" charset="-122"/>
              </a:rPr>
              <a:t>decision </a:t>
            </a:r>
            <a:r>
              <a:rPr lang="en-US" altLang="zh-CN" sz="2400" dirty="0">
                <a:solidFill>
                  <a:srgbClr val="CC3399"/>
                </a:solidFill>
                <a:latin typeface="Times New Roman" panose="02020603050405020304" pitchFamily="18" charset="0"/>
                <a:ea typeface="宋体" panose="02010600030101010101" pitchFamily="2" charset="-122"/>
              </a:rPr>
              <a:t>trees, naïve Bayesian classification, support vector machines, neural networks, rule-based classification, pattern-based classification, …</a:t>
            </a:r>
          </a:p>
          <a:p>
            <a:pPr lvl="1">
              <a:spcBef>
                <a:spcPct val="20000"/>
              </a:spcBef>
              <a:buClr>
                <a:schemeClr val="tx1"/>
              </a:buClr>
              <a:buSzPct val="60000"/>
              <a:buFont typeface="Wingdings" panose="05000000000000000000" pitchFamily="2" charset="2"/>
              <a:buChar char="n"/>
            </a:pPr>
            <a:endParaRPr lang="en-US" altLang="zh-CN" sz="2400" dirty="0">
              <a:solidFill>
                <a:srgbClr val="CC3399"/>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92095554"/>
      </p:ext>
    </p:extLst>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50" name="Rectangle 6"/>
          <p:cNvSpPr>
            <a:spLocks noChangeArrowheads="1"/>
          </p:cNvSpPr>
          <p:nvPr/>
        </p:nvSpPr>
        <p:spPr bwMode="auto">
          <a:xfrm>
            <a:off x="381000" y="5715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dirty="0" smtClean="0">
                <a:latin typeface="+mj-lt"/>
                <a:ea typeface="+mj-ea"/>
                <a:cs typeface="+mj-cs"/>
              </a:rPr>
              <a:t>Clustering</a:t>
            </a:r>
            <a:endParaRPr lang="en-US" altLang="zh-CN" sz="4400" dirty="0">
              <a:latin typeface="+mj-lt"/>
              <a:ea typeface="+mj-ea"/>
              <a:cs typeface="+mj-cs"/>
            </a:endParaRPr>
          </a:p>
        </p:txBody>
      </p:sp>
      <p:sp>
        <p:nvSpPr>
          <p:cNvPr id="31751" name="Rectangle 7"/>
          <p:cNvSpPr>
            <a:spLocks noChangeArrowheads="1"/>
          </p:cNvSpPr>
          <p:nvPr/>
        </p:nvSpPr>
        <p:spPr bwMode="auto">
          <a:xfrm>
            <a:off x="411163" y="1295400"/>
            <a:ext cx="83185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Clr>
                <a:schemeClr val="tx1"/>
              </a:buClr>
              <a:buSzPct val="60000"/>
              <a:buFont typeface="Wingdings" panose="05000000000000000000" pitchFamily="2" charset="2"/>
              <a:buChar char="n"/>
            </a:pPr>
            <a:r>
              <a:rPr lang="en-US" altLang="en-US" sz="2800" dirty="0">
                <a:latin typeface="Times New Roman" panose="02020603050405020304" pitchFamily="18" charset="0"/>
                <a:ea typeface="宋体" panose="02010600030101010101" pitchFamily="2" charset="-122"/>
              </a:rPr>
              <a:t>Unsupervised learning (i.e., Class label is unknown)</a:t>
            </a:r>
            <a:endParaRPr lang="en-US" altLang="zh-CN" sz="2800" dirty="0">
              <a:latin typeface="Times New Roman" panose="02020603050405020304" pitchFamily="18" charset="0"/>
              <a:ea typeface="宋体" panose="02010600030101010101" pitchFamily="2" charset="-122"/>
            </a:endParaRPr>
          </a:p>
          <a:p>
            <a:pPr eaLnBrk="1" hangingPunct="1">
              <a:lnSpc>
                <a:spcPct val="90000"/>
              </a:lnSpc>
              <a:spcBef>
                <a:spcPct val="20000"/>
              </a:spcBef>
              <a:buClr>
                <a:schemeClr val="tx1"/>
              </a:buClr>
              <a:buSzPct val="60000"/>
              <a:buFont typeface="Wingdings" panose="05000000000000000000" pitchFamily="2" charset="2"/>
              <a:buChar char="n"/>
            </a:pPr>
            <a:r>
              <a:rPr lang="en-US" altLang="zh-CN" sz="2800" dirty="0" smtClean="0">
                <a:latin typeface="Times New Roman" panose="02020603050405020304" pitchFamily="18" charset="0"/>
                <a:ea typeface="宋体" panose="02010600030101010101" pitchFamily="2" charset="-122"/>
              </a:rPr>
              <a:t>Given </a:t>
            </a:r>
            <a:r>
              <a:rPr lang="en-US" altLang="zh-CN" sz="2800" dirty="0">
                <a:latin typeface="Times New Roman" panose="02020603050405020304" pitchFamily="18" charset="0"/>
                <a:ea typeface="宋体" panose="02010600030101010101" pitchFamily="2" charset="-122"/>
              </a:rPr>
              <a:t>a set of data points, each having a set of attributes, and a similarity measure among them, find clusters such that</a:t>
            </a:r>
          </a:p>
          <a:p>
            <a:pPr lvl="1" eaLnBrk="1" hangingPunct="1">
              <a:lnSpc>
                <a:spcPct val="90000"/>
              </a:lnSpc>
              <a:spcBef>
                <a:spcPct val="20000"/>
              </a:spcBef>
              <a:buClr>
                <a:srgbClr val="CC3399"/>
              </a:buClr>
              <a:buSzPct val="80000"/>
              <a:buFont typeface="Times New Roman" panose="02020603050405020304" pitchFamily="18" charset="0"/>
              <a:buChar char="-"/>
            </a:pPr>
            <a:r>
              <a:rPr lang="en-US" altLang="zh-CN" sz="2400" dirty="0">
                <a:solidFill>
                  <a:srgbClr val="CC3399"/>
                </a:solidFill>
                <a:latin typeface="Times New Roman" panose="02020603050405020304" pitchFamily="18" charset="0"/>
                <a:ea typeface="宋体" panose="02010600030101010101" pitchFamily="2" charset="-122"/>
              </a:rPr>
              <a:t>Data points in one cluster are more similar to one another.</a:t>
            </a:r>
          </a:p>
          <a:p>
            <a:pPr lvl="1" eaLnBrk="1" hangingPunct="1">
              <a:lnSpc>
                <a:spcPct val="90000"/>
              </a:lnSpc>
              <a:spcBef>
                <a:spcPct val="20000"/>
              </a:spcBef>
              <a:buClr>
                <a:srgbClr val="CC3399"/>
              </a:buClr>
              <a:buSzPct val="80000"/>
              <a:buFont typeface="Times New Roman" panose="02020603050405020304" pitchFamily="18" charset="0"/>
              <a:buChar char="-"/>
            </a:pPr>
            <a:r>
              <a:rPr lang="en-US" altLang="zh-CN" sz="2400" dirty="0">
                <a:solidFill>
                  <a:srgbClr val="CC3399"/>
                </a:solidFill>
                <a:latin typeface="Times New Roman" panose="02020603050405020304" pitchFamily="18" charset="0"/>
                <a:ea typeface="宋体" panose="02010600030101010101" pitchFamily="2" charset="-122"/>
              </a:rPr>
              <a:t>Data points in separate clusters are less similar to one another.</a:t>
            </a:r>
          </a:p>
          <a:p>
            <a:pPr eaLnBrk="1" hangingPunct="1">
              <a:lnSpc>
                <a:spcPct val="90000"/>
              </a:lnSpc>
              <a:spcBef>
                <a:spcPct val="20000"/>
              </a:spcBef>
              <a:buClr>
                <a:schemeClr val="tx1"/>
              </a:buClr>
              <a:buSzPct val="60000"/>
              <a:buFont typeface="Wingdings" panose="05000000000000000000" pitchFamily="2" charset="2"/>
              <a:buChar char="n"/>
            </a:pPr>
            <a:r>
              <a:rPr lang="en-US" altLang="zh-CN" sz="2800" dirty="0">
                <a:latin typeface="Times New Roman" panose="02020603050405020304" pitchFamily="18" charset="0"/>
                <a:ea typeface="宋体" panose="02010600030101010101" pitchFamily="2" charset="-122"/>
              </a:rPr>
              <a:t>Similarity Measures:</a:t>
            </a:r>
          </a:p>
          <a:p>
            <a:pPr lvl="1">
              <a:lnSpc>
                <a:spcPct val="90000"/>
              </a:lnSpc>
              <a:spcBef>
                <a:spcPct val="20000"/>
              </a:spcBef>
              <a:buClr>
                <a:srgbClr val="CC3399"/>
              </a:buClr>
              <a:buSzPct val="80000"/>
              <a:buFont typeface="Times New Roman" panose="02020603050405020304" pitchFamily="18" charset="0"/>
              <a:buChar char="-"/>
            </a:pPr>
            <a:r>
              <a:rPr lang="en-US" altLang="zh-CN" sz="2400" dirty="0">
                <a:solidFill>
                  <a:srgbClr val="CC3399"/>
                </a:solidFill>
                <a:latin typeface="Times New Roman" panose="02020603050405020304" pitchFamily="18" charset="0"/>
                <a:ea typeface="宋体" panose="02010600030101010101" pitchFamily="2" charset="-122"/>
              </a:rPr>
              <a:t>Euclidean distance if attributes are continuous.</a:t>
            </a:r>
          </a:p>
          <a:p>
            <a:pPr lvl="1">
              <a:lnSpc>
                <a:spcPct val="90000"/>
              </a:lnSpc>
              <a:spcBef>
                <a:spcPct val="20000"/>
              </a:spcBef>
              <a:buClr>
                <a:srgbClr val="CC3399"/>
              </a:buClr>
              <a:buSzPct val="80000"/>
              <a:buFont typeface="Times New Roman" panose="02020603050405020304" pitchFamily="18" charset="0"/>
              <a:buChar char="-"/>
            </a:pPr>
            <a:r>
              <a:rPr lang="en-US" altLang="zh-CN" sz="2400" dirty="0">
                <a:solidFill>
                  <a:srgbClr val="CC3399"/>
                </a:solidFill>
                <a:latin typeface="Times New Roman" panose="02020603050405020304" pitchFamily="18" charset="0"/>
                <a:ea typeface="宋体" panose="02010600030101010101" pitchFamily="2" charset="-122"/>
              </a:rPr>
              <a:t>Other problem-specific measures.</a:t>
            </a:r>
          </a:p>
          <a:p>
            <a:pPr>
              <a:lnSpc>
                <a:spcPct val="90000"/>
              </a:lnSpc>
              <a:spcBef>
                <a:spcPct val="20000"/>
              </a:spcBef>
              <a:buClr>
                <a:schemeClr val="tx1"/>
              </a:buClr>
              <a:buSzPct val="60000"/>
              <a:buFont typeface="Wingdings" panose="05000000000000000000" pitchFamily="2" charset="2"/>
              <a:buChar char="n"/>
            </a:pPr>
            <a:r>
              <a:rPr lang="en-US" altLang="en-US" sz="2800" dirty="0" smtClean="0">
                <a:latin typeface="Times New Roman" panose="02020603050405020304" pitchFamily="18" charset="0"/>
                <a:ea typeface="宋体" panose="02010600030101010101" pitchFamily="2" charset="-122"/>
              </a:rPr>
              <a:t>Typical methods</a:t>
            </a:r>
            <a:endParaRPr lang="en-US" altLang="en-US" sz="2800" dirty="0">
              <a:latin typeface="Times New Roman" panose="02020603050405020304" pitchFamily="18" charset="0"/>
              <a:ea typeface="宋体" panose="02010600030101010101" pitchFamily="2" charset="-122"/>
            </a:endParaRPr>
          </a:p>
          <a:p>
            <a:pPr lvl="1">
              <a:lnSpc>
                <a:spcPct val="90000"/>
              </a:lnSpc>
              <a:spcBef>
                <a:spcPct val="20000"/>
              </a:spcBef>
              <a:buClr>
                <a:schemeClr val="tx1"/>
              </a:buClr>
              <a:buSzPct val="60000"/>
              <a:buFont typeface="Wingdings" panose="05000000000000000000" pitchFamily="2" charset="2"/>
              <a:buChar char="n"/>
            </a:pPr>
            <a:r>
              <a:rPr lang="en-US" altLang="en-US" sz="2400" dirty="0">
                <a:solidFill>
                  <a:srgbClr val="CC3399"/>
                </a:solidFill>
                <a:latin typeface="Times New Roman" panose="02020603050405020304" pitchFamily="18" charset="0"/>
                <a:ea typeface="宋体" panose="02010600030101010101" pitchFamily="2" charset="-122"/>
              </a:rPr>
              <a:t>K-means, Hierarchical Agglomerative Clustering </a:t>
            </a:r>
            <a:endParaRPr lang="en-US" altLang="zh-CN" sz="2400" dirty="0">
              <a:solidFill>
                <a:srgbClr val="CC3399"/>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04183392"/>
      </p:ext>
    </p:extLst>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6632"/>
            <a:ext cx="7886700" cy="1325563"/>
          </a:xfrm>
        </p:spPr>
        <p:txBody>
          <a:bodyPr>
            <a:normAutofit/>
          </a:bodyPr>
          <a:lstStyle/>
          <a:p>
            <a:pPr algn="ctr"/>
            <a:r>
              <a:rPr lang="en-US" altLang="zh-CN" dirty="0"/>
              <a:t>Dimensionality Reduction</a:t>
            </a:r>
            <a:endParaRPr lang="en-US" dirty="0"/>
          </a:p>
        </p:txBody>
      </p:sp>
      <p:sp>
        <p:nvSpPr>
          <p:cNvPr id="3" name="Content Placeholder 2"/>
          <p:cNvSpPr>
            <a:spLocks noGrp="1"/>
          </p:cNvSpPr>
          <p:nvPr>
            <p:ph idx="1"/>
          </p:nvPr>
        </p:nvSpPr>
        <p:spPr>
          <a:xfrm>
            <a:off x="457200" y="4419600"/>
            <a:ext cx="8229600" cy="2286000"/>
          </a:xfrm>
        </p:spPr>
        <p:txBody>
          <a:bodyPr>
            <a:normAutofit/>
          </a:bodyPr>
          <a:lstStyle/>
          <a:p>
            <a:r>
              <a:rPr lang="en-US" sz="2800" dirty="0">
                <a:latin typeface="Times New Roman" panose="02020603050405020304" pitchFamily="18" charset="0"/>
                <a:ea typeface="宋体" panose="02010600030101010101" pitchFamily="2" charset="-122"/>
              </a:rPr>
              <a:t>Assumption: Data lies on or near a low </a:t>
            </a:r>
            <a:br>
              <a:rPr lang="en-US" sz="2800" dirty="0">
                <a:latin typeface="Times New Roman" panose="02020603050405020304" pitchFamily="18" charset="0"/>
                <a:ea typeface="宋体" panose="02010600030101010101" pitchFamily="2" charset="-122"/>
              </a:rPr>
            </a:br>
            <a:r>
              <a:rPr lang="en-US" sz="2800" dirty="0">
                <a:latin typeface="Times New Roman" panose="02020603050405020304" pitchFamily="18" charset="0"/>
                <a:ea typeface="宋体" panose="02010600030101010101" pitchFamily="2" charset="-122"/>
              </a:rPr>
              <a:t>d-dimensional subspace</a:t>
            </a:r>
          </a:p>
          <a:p>
            <a:r>
              <a:rPr lang="en-US" sz="2800" dirty="0">
                <a:latin typeface="Times New Roman" panose="02020603050405020304" pitchFamily="18" charset="0"/>
                <a:ea typeface="宋体" panose="02010600030101010101" pitchFamily="2" charset="-122"/>
              </a:rPr>
              <a:t>Axes of this subspace are effective representation of the data</a:t>
            </a:r>
          </a:p>
        </p:txBody>
      </p:sp>
      <p:pic>
        <p:nvPicPr>
          <p:cNvPr id="66562" name="Picture 2"/>
          <p:cNvPicPr>
            <a:picLocks noChangeAspect="1" noChangeArrowheads="1"/>
          </p:cNvPicPr>
          <p:nvPr/>
        </p:nvPicPr>
        <p:blipFill>
          <a:blip r:embed="rId2" cstate="print"/>
          <a:srcRect/>
          <a:stretch>
            <a:fillRect/>
          </a:stretch>
        </p:blipFill>
        <p:spPr bwMode="auto">
          <a:xfrm>
            <a:off x="838200" y="1198188"/>
            <a:ext cx="7272338" cy="3221412"/>
          </a:xfrm>
          <a:prstGeom prst="rect">
            <a:avLst/>
          </a:prstGeom>
          <a:noFill/>
          <a:ln w="9525">
            <a:noFill/>
            <a:miter lim="800000"/>
            <a:headEnd/>
            <a:tailEnd/>
          </a:ln>
        </p:spPr>
      </p:pic>
    </p:spTree>
    <p:extLst>
      <p:ext uri="{BB962C8B-B14F-4D97-AF65-F5344CB8AC3E}">
        <p14:creationId xmlns:p14="http://schemas.microsoft.com/office/powerpoint/2010/main" val="14699987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2" name="Picture 22" descr="http://blog.hubspot.com/Portals/249/images/amazon_logo.gif"/>
          <p:cNvPicPr>
            <a:picLocks noChangeAspect="1" noChangeArrowheads="1"/>
          </p:cNvPicPr>
          <p:nvPr/>
        </p:nvPicPr>
        <p:blipFill>
          <a:blip r:embed="rId3" cstate="print"/>
          <a:srcRect/>
          <a:stretch>
            <a:fillRect/>
          </a:stretch>
        </p:blipFill>
        <p:spPr bwMode="auto">
          <a:xfrm>
            <a:off x="5748337" y="2213324"/>
            <a:ext cx="1796244" cy="666750"/>
          </a:xfrm>
          <a:prstGeom prst="rect">
            <a:avLst/>
          </a:prstGeom>
          <a:noFill/>
        </p:spPr>
      </p:pic>
      <p:pic>
        <p:nvPicPr>
          <p:cNvPr id="51220" name="Picture 20" descr="http://4.bp.blogspot.com/_zmoEeqomXD4/SjftFPB6UTI/AAAAAAAACZE/gxQm5CcUp_k/s400/del.icio.us-logo.jpg"/>
          <p:cNvPicPr>
            <a:picLocks noChangeAspect="1" noChangeArrowheads="1"/>
          </p:cNvPicPr>
          <p:nvPr/>
        </p:nvPicPr>
        <p:blipFill>
          <a:blip r:embed="rId4" cstate="print"/>
          <a:srcRect/>
          <a:stretch>
            <a:fillRect/>
          </a:stretch>
        </p:blipFill>
        <p:spPr bwMode="auto">
          <a:xfrm>
            <a:off x="5938837" y="2899124"/>
            <a:ext cx="1562100" cy="1562100"/>
          </a:xfrm>
          <a:prstGeom prst="rect">
            <a:avLst/>
          </a:prstGeom>
          <a:noFill/>
        </p:spPr>
      </p:pic>
      <p:pic>
        <p:nvPicPr>
          <p:cNvPr id="51216" name="Picture 16" descr="http://upload.moldova.org/IT/logos/youtube_logo.gif"/>
          <p:cNvPicPr>
            <a:picLocks noChangeAspect="1" noChangeArrowheads="1"/>
          </p:cNvPicPr>
          <p:nvPr/>
        </p:nvPicPr>
        <p:blipFill>
          <a:blip r:embed="rId5" cstate="print"/>
          <a:srcRect/>
          <a:stretch>
            <a:fillRect/>
          </a:stretch>
        </p:blipFill>
        <p:spPr bwMode="auto">
          <a:xfrm>
            <a:off x="6053137" y="5489924"/>
            <a:ext cx="1219200" cy="1219201"/>
          </a:xfrm>
          <a:prstGeom prst="rect">
            <a:avLst/>
          </a:prstGeom>
          <a:noFill/>
        </p:spPr>
      </p:pic>
      <p:sp>
        <p:nvSpPr>
          <p:cNvPr id="16386" name="Rectangle 2"/>
          <p:cNvSpPr>
            <a:spLocks noGrp="1" noChangeArrowheads="1"/>
          </p:cNvSpPr>
          <p:nvPr>
            <p:ph type="title"/>
          </p:nvPr>
        </p:nvSpPr>
        <p:spPr>
          <a:xfrm>
            <a:off x="611188" y="46037"/>
            <a:ext cx="7886700" cy="1325563"/>
          </a:xfrm>
        </p:spPr>
        <p:txBody>
          <a:bodyPr>
            <a:normAutofit/>
          </a:bodyPr>
          <a:lstStyle/>
          <a:p>
            <a:pPr algn="ctr"/>
            <a:r>
              <a:rPr lang="en-US" altLang="zh-CN" dirty="0"/>
              <a:t>Recommender Systems</a:t>
            </a:r>
          </a:p>
        </p:txBody>
      </p:sp>
      <p:sp>
        <p:nvSpPr>
          <p:cNvPr id="16387" name="AutoShape 4"/>
          <p:cNvSpPr>
            <a:spLocks noChangeArrowheads="1"/>
          </p:cNvSpPr>
          <p:nvPr/>
        </p:nvSpPr>
        <p:spPr bwMode="auto">
          <a:xfrm>
            <a:off x="1328737" y="4880324"/>
            <a:ext cx="1371600" cy="1066800"/>
          </a:xfrm>
          <a:prstGeom prst="can">
            <a:avLst>
              <a:gd name="adj" fmla="val 25000"/>
            </a:avLst>
          </a:prstGeom>
          <a:solidFill>
            <a:srgbClr val="99CCFF"/>
          </a:solidFill>
          <a:ln w="9525">
            <a:solidFill>
              <a:schemeClr val="tx1"/>
            </a:solidFill>
            <a:round/>
            <a:headEnd/>
            <a:tailEnd/>
          </a:ln>
        </p:spPr>
        <p:txBody>
          <a:bodyPr wrap="none" anchor="ctr"/>
          <a:lstStyle/>
          <a:p>
            <a:pPr algn="ctr"/>
            <a:r>
              <a:rPr lang="en-US" sz="2000">
                <a:effectLst/>
                <a:latin typeface="Arial" pitchFamily="34" charset="0"/>
                <a:cs typeface="Arial" pitchFamily="34" charset="0"/>
              </a:rPr>
              <a:t>Items</a:t>
            </a:r>
          </a:p>
        </p:txBody>
      </p:sp>
      <p:pic>
        <p:nvPicPr>
          <p:cNvPr id="16388" name="Picture 5" descr="MCBS01705_0000[1]"/>
          <p:cNvPicPr>
            <a:picLocks noChangeAspect="1" noChangeArrowheads="1"/>
          </p:cNvPicPr>
          <p:nvPr/>
        </p:nvPicPr>
        <p:blipFill>
          <a:blip r:embed="rId6" cstate="print"/>
          <a:srcRect/>
          <a:stretch>
            <a:fillRect/>
          </a:stretch>
        </p:blipFill>
        <p:spPr bwMode="auto">
          <a:xfrm>
            <a:off x="1100137" y="1756124"/>
            <a:ext cx="1758950" cy="1773238"/>
          </a:xfrm>
          <a:prstGeom prst="rect">
            <a:avLst/>
          </a:prstGeom>
          <a:noFill/>
          <a:ln w="9525">
            <a:noFill/>
            <a:miter lim="800000"/>
            <a:headEnd/>
            <a:tailEnd/>
          </a:ln>
        </p:spPr>
      </p:pic>
      <p:grpSp>
        <p:nvGrpSpPr>
          <p:cNvPr id="2" name="Group 14"/>
          <p:cNvGrpSpPr>
            <a:grpSpLocks/>
          </p:cNvGrpSpPr>
          <p:nvPr/>
        </p:nvGrpSpPr>
        <p:grpSpPr bwMode="auto">
          <a:xfrm>
            <a:off x="339725" y="3508724"/>
            <a:ext cx="1293812" cy="1219200"/>
            <a:chOff x="385" y="1920"/>
            <a:chExt cx="815" cy="768"/>
          </a:xfrm>
        </p:grpSpPr>
        <p:sp>
          <p:nvSpPr>
            <p:cNvPr id="11273" name="AutoShape 9"/>
            <p:cNvSpPr>
              <a:spLocks noChangeArrowheads="1"/>
            </p:cNvSpPr>
            <p:nvPr/>
          </p:nvSpPr>
          <p:spPr bwMode="auto">
            <a:xfrm>
              <a:off x="1056" y="1920"/>
              <a:ext cx="144" cy="768"/>
            </a:xfrm>
            <a:prstGeom prst="downArrow">
              <a:avLst>
                <a:gd name="adj1" fmla="val 50000"/>
                <a:gd name="adj2" fmla="val 133333"/>
              </a:avLst>
            </a:prstGeom>
            <a:solidFill>
              <a:schemeClr val="accent1"/>
            </a:solidFill>
            <a:ln w="9525">
              <a:solidFill>
                <a:schemeClr val="tx1"/>
              </a:solidFill>
              <a:miter lim="800000"/>
              <a:headEnd/>
              <a:tailEnd/>
            </a:ln>
            <a:effectLst/>
          </p:spPr>
          <p:txBody>
            <a:bodyPr vert="eaVert" wrap="none" anchor="ctr"/>
            <a:lstStyle/>
            <a:p>
              <a:endParaRPr lang="en-US" b="1">
                <a:effectLst>
                  <a:outerShdw blurRad="38100" dist="38100" dir="2700000" algn="tl">
                    <a:srgbClr val="FFFFFF"/>
                  </a:outerShdw>
                </a:effectLst>
                <a:latin typeface="Arial" pitchFamily="34" charset="0"/>
                <a:cs typeface="Arial" pitchFamily="34" charset="0"/>
              </a:endParaRPr>
            </a:p>
          </p:txBody>
        </p:sp>
        <p:sp>
          <p:nvSpPr>
            <p:cNvPr id="16395" name="Text Box 11"/>
            <p:cNvSpPr txBox="1">
              <a:spLocks noChangeArrowheads="1"/>
            </p:cNvSpPr>
            <p:nvPr/>
          </p:nvSpPr>
          <p:spPr bwMode="auto">
            <a:xfrm>
              <a:off x="385" y="2119"/>
              <a:ext cx="656" cy="252"/>
            </a:xfrm>
            <a:prstGeom prst="rect">
              <a:avLst/>
            </a:prstGeom>
            <a:noFill/>
            <a:ln w="9525">
              <a:noFill/>
              <a:miter lim="800000"/>
              <a:headEnd/>
              <a:tailEnd/>
            </a:ln>
          </p:spPr>
          <p:txBody>
            <a:bodyPr wrap="none">
              <a:spAutoFit/>
            </a:bodyPr>
            <a:lstStyle/>
            <a:p>
              <a:r>
                <a:rPr lang="en-US" sz="2000" b="1" dirty="0">
                  <a:effectLst/>
                  <a:latin typeface="Arial" pitchFamily="34" charset="0"/>
                  <a:cs typeface="Arial" pitchFamily="34" charset="0"/>
                </a:rPr>
                <a:t>Search</a:t>
              </a:r>
            </a:p>
          </p:txBody>
        </p:sp>
      </p:grpSp>
      <p:grpSp>
        <p:nvGrpSpPr>
          <p:cNvPr id="3" name="Group 15"/>
          <p:cNvGrpSpPr>
            <a:grpSpLocks/>
          </p:cNvGrpSpPr>
          <p:nvPr/>
        </p:nvGrpSpPr>
        <p:grpSpPr bwMode="auto">
          <a:xfrm>
            <a:off x="2166937" y="3508724"/>
            <a:ext cx="2768601" cy="1143000"/>
            <a:chOff x="1536" y="1920"/>
            <a:chExt cx="1744" cy="720"/>
          </a:xfrm>
        </p:grpSpPr>
        <p:sp>
          <p:nvSpPr>
            <p:cNvPr id="11274" name="AutoShape 10"/>
            <p:cNvSpPr>
              <a:spLocks noChangeArrowheads="1"/>
            </p:cNvSpPr>
            <p:nvPr/>
          </p:nvSpPr>
          <p:spPr bwMode="auto">
            <a:xfrm>
              <a:off x="1536" y="1920"/>
              <a:ext cx="144" cy="720"/>
            </a:xfrm>
            <a:prstGeom prst="upArrow">
              <a:avLst>
                <a:gd name="adj1" fmla="val 50000"/>
                <a:gd name="adj2" fmla="val 125000"/>
              </a:avLst>
            </a:prstGeom>
            <a:solidFill>
              <a:schemeClr val="accent1"/>
            </a:solidFill>
            <a:ln w="9525">
              <a:solidFill>
                <a:schemeClr val="tx1"/>
              </a:solidFill>
              <a:miter lim="800000"/>
              <a:headEnd/>
              <a:tailEnd/>
            </a:ln>
            <a:effectLst/>
          </p:spPr>
          <p:txBody>
            <a:bodyPr vert="eaVert" wrap="none" anchor="ctr"/>
            <a:lstStyle/>
            <a:p>
              <a:endParaRPr lang="en-US" b="1">
                <a:effectLst>
                  <a:outerShdw blurRad="38100" dist="38100" dir="2700000" algn="tl">
                    <a:srgbClr val="FFFFFF"/>
                  </a:outerShdw>
                </a:effectLst>
                <a:latin typeface="Arial" pitchFamily="34" charset="0"/>
                <a:cs typeface="Arial" pitchFamily="34" charset="0"/>
              </a:endParaRPr>
            </a:p>
          </p:txBody>
        </p:sp>
        <p:sp>
          <p:nvSpPr>
            <p:cNvPr id="16393" name="Text Box 12"/>
            <p:cNvSpPr txBox="1">
              <a:spLocks noChangeArrowheads="1"/>
            </p:cNvSpPr>
            <p:nvPr/>
          </p:nvSpPr>
          <p:spPr bwMode="auto">
            <a:xfrm>
              <a:off x="1718" y="2119"/>
              <a:ext cx="1562" cy="252"/>
            </a:xfrm>
            <a:prstGeom prst="rect">
              <a:avLst/>
            </a:prstGeom>
            <a:noFill/>
            <a:ln w="9525">
              <a:noFill/>
              <a:miter lim="800000"/>
              <a:headEnd/>
              <a:tailEnd/>
            </a:ln>
          </p:spPr>
          <p:txBody>
            <a:bodyPr wrap="none">
              <a:spAutoFit/>
            </a:bodyPr>
            <a:lstStyle/>
            <a:p>
              <a:r>
                <a:rPr lang="en-US" sz="2000" b="1" dirty="0">
                  <a:effectLst/>
                  <a:latin typeface="Arial" pitchFamily="34" charset="0"/>
                  <a:cs typeface="Arial" pitchFamily="34" charset="0"/>
                </a:rPr>
                <a:t>Recommendations</a:t>
              </a:r>
            </a:p>
          </p:txBody>
        </p:sp>
      </p:grpSp>
      <p:sp>
        <p:nvSpPr>
          <p:cNvPr id="16391" name="Text Box 13"/>
          <p:cNvSpPr txBox="1">
            <a:spLocks noChangeArrowheads="1"/>
          </p:cNvSpPr>
          <p:nvPr/>
        </p:nvSpPr>
        <p:spPr bwMode="auto">
          <a:xfrm>
            <a:off x="2776537" y="5185124"/>
            <a:ext cx="2619628" cy="707886"/>
          </a:xfrm>
          <a:prstGeom prst="rect">
            <a:avLst/>
          </a:prstGeom>
          <a:noFill/>
          <a:ln w="9525">
            <a:noFill/>
            <a:miter lim="800000"/>
            <a:headEnd/>
            <a:tailEnd/>
          </a:ln>
        </p:spPr>
        <p:txBody>
          <a:bodyPr wrap="none">
            <a:spAutoFit/>
          </a:bodyPr>
          <a:lstStyle/>
          <a:p>
            <a:r>
              <a:rPr lang="en-US" sz="2000" dirty="0">
                <a:effectLst/>
                <a:latin typeface="Arial" pitchFamily="34" charset="0"/>
                <a:cs typeface="Arial" pitchFamily="34" charset="0"/>
              </a:rPr>
              <a:t>Products, web sites, </a:t>
            </a:r>
            <a:r>
              <a:rPr lang="en-US" sz="2000" dirty="0" smtClean="0">
                <a:effectLst/>
                <a:latin typeface="Arial" pitchFamily="34" charset="0"/>
                <a:cs typeface="Arial" pitchFamily="34" charset="0"/>
              </a:rPr>
              <a:t/>
            </a:r>
            <a:br>
              <a:rPr lang="en-US" sz="2000" dirty="0" smtClean="0">
                <a:effectLst/>
                <a:latin typeface="Arial" pitchFamily="34" charset="0"/>
                <a:cs typeface="Arial" pitchFamily="34" charset="0"/>
              </a:rPr>
            </a:br>
            <a:r>
              <a:rPr lang="en-US" sz="2000" dirty="0" smtClean="0">
                <a:effectLst/>
                <a:latin typeface="Arial" pitchFamily="34" charset="0"/>
                <a:cs typeface="Arial" pitchFamily="34" charset="0"/>
              </a:rPr>
              <a:t>blogs</a:t>
            </a:r>
            <a:r>
              <a:rPr lang="en-US" sz="2000" dirty="0">
                <a:effectLst/>
                <a:latin typeface="Arial" pitchFamily="34" charset="0"/>
                <a:cs typeface="Arial" pitchFamily="34" charset="0"/>
              </a:rPr>
              <a:t>, news items, …</a:t>
            </a:r>
          </a:p>
        </p:txBody>
      </p:sp>
      <p:pic>
        <p:nvPicPr>
          <p:cNvPr id="51204" name="Picture 4" descr="Pandora Logo"/>
          <p:cNvPicPr>
            <a:picLocks noChangeAspect="1" noChangeArrowheads="1"/>
          </p:cNvPicPr>
          <p:nvPr/>
        </p:nvPicPr>
        <p:blipFill>
          <a:blip r:embed="rId7" cstate="print"/>
          <a:srcRect/>
          <a:stretch>
            <a:fillRect/>
          </a:stretch>
        </p:blipFill>
        <p:spPr bwMode="auto">
          <a:xfrm>
            <a:off x="7573962" y="2031766"/>
            <a:ext cx="762000" cy="762001"/>
          </a:xfrm>
          <a:prstGeom prst="rect">
            <a:avLst/>
          </a:prstGeom>
          <a:noFill/>
        </p:spPr>
      </p:pic>
      <p:pic>
        <p:nvPicPr>
          <p:cNvPr id="51206" name="Picture 6" descr="http://scrapetv.com/News/News%20Pages/Business/images-5/netflix-logo.jpg"/>
          <p:cNvPicPr>
            <a:picLocks noChangeAspect="1" noChangeArrowheads="1"/>
          </p:cNvPicPr>
          <p:nvPr/>
        </p:nvPicPr>
        <p:blipFill>
          <a:blip r:embed="rId8" cstate="print"/>
          <a:srcRect/>
          <a:stretch>
            <a:fillRect/>
          </a:stretch>
        </p:blipFill>
        <p:spPr bwMode="auto">
          <a:xfrm>
            <a:off x="7726362" y="2972149"/>
            <a:ext cx="993775" cy="993775"/>
          </a:xfrm>
          <a:prstGeom prst="rect">
            <a:avLst/>
          </a:prstGeom>
          <a:noFill/>
        </p:spPr>
      </p:pic>
      <p:pic>
        <p:nvPicPr>
          <p:cNvPr id="51208" name="Picture 8" descr="http://www.growyourwritingbusiness.com/images/stumbleupon_logo.bmp"/>
          <p:cNvPicPr>
            <a:picLocks noChangeAspect="1" noChangeArrowheads="1"/>
          </p:cNvPicPr>
          <p:nvPr/>
        </p:nvPicPr>
        <p:blipFill>
          <a:blip r:embed="rId9" cstate="print"/>
          <a:srcRect/>
          <a:stretch>
            <a:fillRect/>
          </a:stretch>
        </p:blipFill>
        <p:spPr bwMode="auto">
          <a:xfrm>
            <a:off x="5745162" y="2899124"/>
            <a:ext cx="1852078" cy="533400"/>
          </a:xfrm>
          <a:prstGeom prst="rect">
            <a:avLst/>
          </a:prstGeom>
          <a:noFill/>
        </p:spPr>
      </p:pic>
      <p:pic>
        <p:nvPicPr>
          <p:cNvPr id="51210" name="Picture 10" descr="http://admintell.napco.com/ee/images/uploads/appletell/618px-Last.fm_logo_.svg_.png"/>
          <p:cNvPicPr>
            <a:picLocks noChangeAspect="1" noChangeArrowheads="1"/>
          </p:cNvPicPr>
          <p:nvPr/>
        </p:nvPicPr>
        <p:blipFill>
          <a:blip r:embed="rId10" cstate="print"/>
          <a:srcRect/>
          <a:stretch>
            <a:fillRect/>
          </a:stretch>
        </p:blipFill>
        <p:spPr bwMode="auto">
          <a:xfrm>
            <a:off x="5586412" y="4698766"/>
            <a:ext cx="1609725" cy="867358"/>
          </a:xfrm>
          <a:prstGeom prst="rect">
            <a:avLst/>
          </a:prstGeom>
          <a:noFill/>
        </p:spPr>
      </p:pic>
      <p:sp>
        <p:nvSpPr>
          <p:cNvPr id="15" name="TextBox 14"/>
          <p:cNvSpPr txBox="1"/>
          <p:nvPr/>
        </p:nvSpPr>
        <p:spPr>
          <a:xfrm>
            <a:off x="5062537" y="1832324"/>
            <a:ext cx="1797287" cy="523220"/>
          </a:xfrm>
          <a:prstGeom prst="rect">
            <a:avLst/>
          </a:prstGeom>
          <a:noFill/>
        </p:spPr>
        <p:txBody>
          <a:bodyPr wrap="none" rtlCol="0">
            <a:spAutoFit/>
          </a:bodyPr>
          <a:lstStyle/>
          <a:p>
            <a:r>
              <a:rPr lang="en-US" sz="2800" b="1" u="sng" dirty="0" smtClean="0">
                <a:solidFill>
                  <a:srgbClr val="0000FF"/>
                </a:solidFill>
              </a:rPr>
              <a:t>Examples:</a:t>
            </a:r>
            <a:endParaRPr lang="en-US" sz="2800" b="1" u="sng" dirty="0">
              <a:solidFill>
                <a:srgbClr val="0000FF"/>
              </a:solidFill>
            </a:endParaRPr>
          </a:p>
        </p:txBody>
      </p:sp>
      <p:pic>
        <p:nvPicPr>
          <p:cNvPr id="51212" name="Picture 12" descr="http://upload.wikimedia.org/wikipedia/commons/5/52/Movielens-helping.gif"/>
          <p:cNvPicPr>
            <a:picLocks noChangeAspect="1" noChangeArrowheads="1"/>
          </p:cNvPicPr>
          <p:nvPr/>
        </p:nvPicPr>
        <p:blipFill>
          <a:blip r:embed="rId11" cstate="print"/>
          <a:srcRect/>
          <a:stretch>
            <a:fillRect/>
          </a:stretch>
        </p:blipFill>
        <p:spPr bwMode="auto">
          <a:xfrm>
            <a:off x="6357937" y="4137373"/>
            <a:ext cx="2238375" cy="438151"/>
          </a:xfrm>
          <a:prstGeom prst="rect">
            <a:avLst/>
          </a:prstGeom>
          <a:noFill/>
        </p:spPr>
      </p:pic>
      <p:pic>
        <p:nvPicPr>
          <p:cNvPr id="51214" name="Picture 14" descr="http://blog.ithenticate.com/wp-content/uploads/2010/11/google-news-logo.png"/>
          <p:cNvPicPr>
            <a:picLocks noChangeAspect="1" noChangeArrowheads="1"/>
          </p:cNvPicPr>
          <p:nvPr/>
        </p:nvPicPr>
        <p:blipFill>
          <a:blip r:embed="rId12" cstate="print"/>
          <a:srcRect/>
          <a:stretch>
            <a:fillRect/>
          </a:stretch>
        </p:blipFill>
        <p:spPr bwMode="auto">
          <a:xfrm>
            <a:off x="7196137" y="4689824"/>
            <a:ext cx="1428750" cy="952500"/>
          </a:xfrm>
          <a:prstGeom prst="rect">
            <a:avLst/>
          </a:prstGeom>
          <a:noFill/>
        </p:spPr>
      </p:pic>
      <p:pic>
        <p:nvPicPr>
          <p:cNvPr id="51218" name="Picture 18" descr="http://beefjack.com/files/2010/04/xbox-live-arcade.thumbnail.jpg"/>
          <p:cNvPicPr>
            <a:picLocks noChangeAspect="1" noChangeArrowheads="1"/>
          </p:cNvPicPr>
          <p:nvPr/>
        </p:nvPicPr>
        <p:blipFill>
          <a:blip r:embed="rId13" cstate="print"/>
          <a:srcRect/>
          <a:stretch>
            <a:fillRect/>
          </a:stretch>
        </p:blipFill>
        <p:spPr bwMode="auto">
          <a:xfrm>
            <a:off x="7424737" y="5413724"/>
            <a:ext cx="1295400" cy="1295401"/>
          </a:xfrm>
          <a:prstGeom prst="rect">
            <a:avLst/>
          </a:prstGeom>
          <a:noFill/>
        </p:spPr>
      </p:pic>
    </p:spTree>
    <p:extLst>
      <p:ext uri="{BB962C8B-B14F-4D97-AF65-F5344CB8AC3E}">
        <p14:creationId xmlns:p14="http://schemas.microsoft.com/office/powerpoint/2010/main" val="16352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36912"/>
            <a:ext cx="8229600" cy="1143000"/>
          </a:xfrm>
        </p:spPr>
        <p:txBody>
          <a:bodyPr>
            <a:normAutofit/>
          </a:bodyPr>
          <a:lstStyle/>
          <a:p>
            <a:r>
              <a:rPr lang="en-US" altLang="zh-CN" dirty="0"/>
              <a:t>Information </a:t>
            </a:r>
            <a:r>
              <a:rPr lang="en-US" altLang="zh-CN" dirty="0" smtClean="0"/>
              <a:t>Retrieval</a:t>
            </a:r>
            <a:endParaRPr lang="zh-CN" altLang="en-US" dirty="0"/>
          </a:p>
        </p:txBody>
      </p:sp>
    </p:spTree>
    <p:extLst>
      <p:ext uri="{BB962C8B-B14F-4D97-AF65-F5344CB8AC3E}">
        <p14:creationId xmlns:p14="http://schemas.microsoft.com/office/powerpoint/2010/main" val="1679162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95250"/>
            <a:ext cx="8229600" cy="706438"/>
          </a:xfrm>
        </p:spPr>
        <p:txBody>
          <a:bodyPr/>
          <a:lstStyle/>
          <a:p>
            <a:pPr eaLnBrk="1" hangingPunct="1"/>
            <a:r>
              <a:rPr lang="en-US" altLang="zh-CN" dirty="0" smtClean="0"/>
              <a:t>Why </a:t>
            </a:r>
            <a:r>
              <a:rPr lang="zh-CN" altLang="en-US" dirty="0" smtClean="0"/>
              <a:t>搜索技术？</a:t>
            </a:r>
          </a:p>
        </p:txBody>
      </p:sp>
      <p:sp>
        <p:nvSpPr>
          <p:cNvPr id="13315" name="内容占位符 2"/>
          <p:cNvSpPr>
            <a:spLocks noGrp="1"/>
          </p:cNvSpPr>
          <p:nvPr>
            <p:ph idx="4294967295"/>
          </p:nvPr>
        </p:nvSpPr>
        <p:spPr>
          <a:xfrm>
            <a:off x="152356" y="1268760"/>
            <a:ext cx="8693150" cy="647700"/>
          </a:xfrm>
        </p:spPr>
        <p:txBody>
          <a:bodyPr/>
          <a:lstStyle/>
          <a:p>
            <a:pPr marL="0" indent="0" eaLnBrk="1" hangingPunct="1">
              <a:buFont typeface="Arial" panose="020B0604020202020204" pitchFamily="34" charset="0"/>
              <a:buNone/>
            </a:pPr>
            <a:r>
              <a:rPr lang="zh-CN" altLang="en-US" b="1" dirty="0" smtClean="0">
                <a:solidFill>
                  <a:srgbClr val="FF0000"/>
                </a:solidFill>
              </a:rPr>
              <a:t>信息过载</a:t>
            </a:r>
            <a:r>
              <a:rPr lang="en-US" altLang="zh-CN" b="1" dirty="0" smtClean="0">
                <a:solidFill>
                  <a:srgbClr val="FF0000"/>
                </a:solidFill>
              </a:rPr>
              <a:t>—</a:t>
            </a:r>
            <a:r>
              <a:rPr lang="zh-CN" altLang="en-US" sz="2800" dirty="0" smtClean="0"/>
              <a:t>数据爆炸性的增长，而人的处理能力有限</a:t>
            </a:r>
            <a:endParaRPr lang="zh-CN" altLang="en-US" dirty="0" smtClean="0"/>
          </a:p>
        </p:txBody>
      </p:sp>
      <p:sp>
        <p:nvSpPr>
          <p:cNvPr id="13316" name="内容占位符 2"/>
          <p:cNvSpPr txBox="1">
            <a:spLocks/>
          </p:cNvSpPr>
          <p:nvPr/>
        </p:nvSpPr>
        <p:spPr bwMode="auto">
          <a:xfrm>
            <a:off x="234950" y="2061617"/>
            <a:ext cx="86058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r>
              <a:rPr lang="en-US" altLang="zh-CN" sz="2800" dirty="0">
                <a:latin typeface="Calibri" panose="020F0502020204030204" pitchFamily="34" charset="0"/>
              </a:rPr>
              <a:t>Internet</a:t>
            </a:r>
            <a:r>
              <a:rPr lang="zh-CN" altLang="en-US" sz="2800" dirty="0">
                <a:latin typeface="Calibri" panose="020F0502020204030204" pitchFamily="34" charset="0"/>
              </a:rPr>
              <a:t>上网站总数</a:t>
            </a:r>
            <a:endParaRPr lang="zh-CN" altLang="en-US" dirty="0">
              <a:latin typeface="Calibri" panose="020F0502020204030204" pitchFamily="34" charset="0"/>
            </a:endParaRPr>
          </a:p>
        </p:txBody>
      </p:sp>
      <p:sp>
        <p:nvSpPr>
          <p:cNvPr id="3" name="矩形 2"/>
          <p:cNvSpPr/>
          <p:nvPr/>
        </p:nvSpPr>
        <p:spPr>
          <a:xfrm>
            <a:off x="214313" y="3501479"/>
            <a:ext cx="9021762" cy="892175"/>
          </a:xfrm>
          <a:prstGeom prst="rect">
            <a:avLst/>
          </a:prstGeom>
        </p:spPr>
        <p:txBody>
          <a:bodyPr>
            <a:spAutoFit/>
          </a:bodyPr>
          <a:lstStyle/>
          <a:p>
            <a:pPr marL="342900" indent="-342900" eaLnBrk="1" fontAlgn="auto" hangingPunct="1">
              <a:spcBef>
                <a:spcPct val="20000"/>
              </a:spcBef>
              <a:spcAft>
                <a:spcPts val="0"/>
              </a:spcAft>
              <a:buFont typeface="Arial" panose="020B0604020202020204" pitchFamily="34" charset="0"/>
              <a:buChar char="•"/>
              <a:defRPr/>
            </a:pPr>
            <a:r>
              <a:rPr lang="zh-CN" altLang="en-US" sz="2800" dirty="0">
                <a:latin typeface="+mn-lt"/>
                <a:ea typeface="+mn-ea"/>
              </a:rPr>
              <a:t>网页</a:t>
            </a:r>
            <a:endParaRPr lang="en-US" altLang="zh-CN" sz="2800" dirty="0">
              <a:latin typeface="+mn-lt"/>
              <a:ea typeface="+mn-ea"/>
            </a:endParaRPr>
          </a:p>
          <a:p>
            <a:pPr eaLnBrk="1" fontAlgn="auto" hangingPunct="1">
              <a:spcBef>
                <a:spcPts val="0"/>
              </a:spcBef>
              <a:spcAft>
                <a:spcPts val="0"/>
              </a:spcAft>
              <a:defRPr/>
            </a:pPr>
            <a:r>
              <a:rPr lang="en-US" altLang="zh-CN" sz="2400" dirty="0">
                <a:latin typeface="+mn-lt"/>
                <a:ea typeface="+mn-ea"/>
              </a:rPr>
              <a:t>     Web</a:t>
            </a:r>
            <a:r>
              <a:rPr lang="zh-CN" altLang="en-US" sz="2400" dirty="0">
                <a:latin typeface="+mn-lt"/>
                <a:ea typeface="+mn-ea"/>
              </a:rPr>
              <a:t>页面数量近千亿，数据总量约</a:t>
            </a:r>
            <a:r>
              <a:rPr lang="en-US" altLang="zh-CN" sz="2400" dirty="0">
                <a:latin typeface="+mn-lt"/>
                <a:ea typeface="+mn-ea"/>
              </a:rPr>
              <a:t>10</a:t>
            </a:r>
            <a:r>
              <a:rPr lang="zh-CN" altLang="en-US" sz="2400" dirty="0">
                <a:latin typeface="+mn-lt"/>
                <a:ea typeface="+mn-ea"/>
              </a:rPr>
              <a:t>万亿</a:t>
            </a:r>
            <a:r>
              <a:rPr lang="en-US" altLang="zh-CN" sz="2400" dirty="0">
                <a:latin typeface="+mn-lt"/>
                <a:ea typeface="+mn-ea"/>
              </a:rPr>
              <a:t>GB </a:t>
            </a:r>
            <a:r>
              <a:rPr lang="en-US" altLang="zh-CN" sz="2400" dirty="0" smtClean="0">
                <a:latin typeface="+mn-lt"/>
                <a:ea typeface="+mn-ea"/>
              </a:rPr>
              <a:t>(</a:t>
            </a:r>
            <a:r>
              <a:rPr lang="zh-CN" altLang="en-US" sz="2400" dirty="0" smtClean="0">
                <a:latin typeface="+mn-lt"/>
                <a:ea typeface="+mn-ea"/>
              </a:rPr>
              <a:t>均</a:t>
            </a:r>
            <a:r>
              <a:rPr lang="zh-CN" altLang="en-US" sz="2400" dirty="0">
                <a:latin typeface="+mn-lt"/>
                <a:ea typeface="+mn-ea"/>
              </a:rPr>
              <a:t>为估计</a:t>
            </a:r>
            <a:r>
              <a:rPr lang="zh-CN" altLang="en-US" sz="2400" dirty="0" smtClean="0">
                <a:latin typeface="+mn-lt"/>
                <a:ea typeface="+mn-ea"/>
              </a:rPr>
              <a:t>数据</a:t>
            </a:r>
            <a:r>
              <a:rPr lang="en-US" altLang="zh-CN" sz="2400" dirty="0" smtClean="0">
                <a:latin typeface="+mn-lt"/>
                <a:ea typeface="+mn-ea"/>
              </a:rPr>
              <a:t>)</a:t>
            </a:r>
            <a:endParaRPr lang="zh-CN" altLang="en-US" sz="2400" dirty="0">
              <a:latin typeface="+mn-lt"/>
              <a:ea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3655380075"/>
              </p:ext>
            </p:extLst>
          </p:nvPr>
        </p:nvGraphicFramePr>
        <p:xfrm>
          <a:off x="955675" y="2606129"/>
          <a:ext cx="6913564" cy="741364"/>
        </p:xfrm>
        <a:graphic>
          <a:graphicData uri="http://schemas.openxmlformats.org/drawingml/2006/table">
            <a:tbl>
              <a:tblPr firstRow="1" bandRow="1">
                <a:tableStyleId>{5C22544A-7EE6-4342-B048-85BDC9FD1C3A}</a:tableStyleId>
              </a:tblPr>
              <a:tblGrid>
                <a:gridCol w="987652">
                  <a:extLst>
                    <a:ext uri="{9D8B030D-6E8A-4147-A177-3AD203B41FA5}">
                      <a16:colId xmlns:a16="http://schemas.microsoft.com/office/drawing/2014/main" val="20000"/>
                    </a:ext>
                  </a:extLst>
                </a:gridCol>
                <a:gridCol w="987652">
                  <a:extLst>
                    <a:ext uri="{9D8B030D-6E8A-4147-A177-3AD203B41FA5}">
                      <a16:colId xmlns:a16="http://schemas.microsoft.com/office/drawing/2014/main" val="20001"/>
                    </a:ext>
                  </a:extLst>
                </a:gridCol>
                <a:gridCol w="987652">
                  <a:extLst>
                    <a:ext uri="{9D8B030D-6E8A-4147-A177-3AD203B41FA5}">
                      <a16:colId xmlns:a16="http://schemas.microsoft.com/office/drawing/2014/main" val="20002"/>
                    </a:ext>
                  </a:extLst>
                </a:gridCol>
                <a:gridCol w="987652">
                  <a:extLst>
                    <a:ext uri="{9D8B030D-6E8A-4147-A177-3AD203B41FA5}">
                      <a16:colId xmlns:a16="http://schemas.microsoft.com/office/drawing/2014/main" val="20003"/>
                    </a:ext>
                  </a:extLst>
                </a:gridCol>
                <a:gridCol w="987652">
                  <a:extLst>
                    <a:ext uri="{9D8B030D-6E8A-4147-A177-3AD203B41FA5}">
                      <a16:colId xmlns:a16="http://schemas.microsoft.com/office/drawing/2014/main" val="20004"/>
                    </a:ext>
                  </a:extLst>
                </a:gridCol>
                <a:gridCol w="987652">
                  <a:extLst>
                    <a:ext uri="{9D8B030D-6E8A-4147-A177-3AD203B41FA5}">
                      <a16:colId xmlns:a16="http://schemas.microsoft.com/office/drawing/2014/main" val="20005"/>
                    </a:ext>
                  </a:extLst>
                </a:gridCol>
                <a:gridCol w="987652">
                  <a:extLst>
                    <a:ext uri="{9D8B030D-6E8A-4147-A177-3AD203B41FA5}">
                      <a16:colId xmlns:a16="http://schemas.microsoft.com/office/drawing/2014/main" val="20006"/>
                    </a:ext>
                  </a:extLst>
                </a:gridCol>
              </a:tblGrid>
              <a:tr h="370682">
                <a:tc>
                  <a:txBody>
                    <a:bodyPr/>
                    <a:lstStyle/>
                    <a:p>
                      <a:r>
                        <a:rPr lang="en-US" altLang="zh-CN" sz="1800" dirty="0" smtClean="0"/>
                        <a:t>1995</a:t>
                      </a:r>
                      <a:endParaRPr lang="zh-CN" altLang="en-US" sz="1800" dirty="0"/>
                    </a:p>
                  </a:txBody>
                  <a:tcPr marL="91451" marR="91451" marT="45700" marB="45700"/>
                </a:tc>
                <a:tc>
                  <a:txBody>
                    <a:bodyPr/>
                    <a:lstStyle/>
                    <a:p>
                      <a:r>
                        <a:rPr lang="en-US" altLang="zh-CN" sz="1800" dirty="0" smtClean="0"/>
                        <a:t>2004</a:t>
                      </a:r>
                      <a:endParaRPr lang="zh-CN" altLang="en-US" sz="1800" dirty="0"/>
                    </a:p>
                  </a:txBody>
                  <a:tcPr marL="91451" marR="91451" marT="45700" marB="45700"/>
                </a:tc>
                <a:tc>
                  <a:txBody>
                    <a:bodyPr/>
                    <a:lstStyle/>
                    <a:p>
                      <a:r>
                        <a:rPr lang="en-US" altLang="zh-CN" sz="1800" dirty="0" smtClean="0"/>
                        <a:t>2006</a:t>
                      </a:r>
                      <a:endParaRPr lang="zh-CN" altLang="en-US" sz="1800" dirty="0"/>
                    </a:p>
                  </a:txBody>
                  <a:tcPr marL="91451" marR="91451" marT="45700" marB="45700"/>
                </a:tc>
                <a:tc>
                  <a:txBody>
                    <a:bodyPr/>
                    <a:lstStyle/>
                    <a:p>
                      <a:r>
                        <a:rPr lang="en-US" altLang="zh-CN" sz="1800" dirty="0" smtClean="0"/>
                        <a:t>2010</a:t>
                      </a:r>
                      <a:endParaRPr lang="zh-CN" altLang="en-US" sz="1800" dirty="0"/>
                    </a:p>
                  </a:txBody>
                  <a:tcPr marL="91451" marR="91451" marT="45700" marB="45700"/>
                </a:tc>
                <a:tc>
                  <a:txBody>
                    <a:bodyPr/>
                    <a:lstStyle/>
                    <a:p>
                      <a:r>
                        <a:rPr lang="en-US" altLang="zh-CN" sz="1800" dirty="0" smtClean="0"/>
                        <a:t>2011</a:t>
                      </a:r>
                      <a:endParaRPr lang="zh-CN" altLang="en-US" sz="1800" dirty="0"/>
                    </a:p>
                  </a:txBody>
                  <a:tcPr marL="91451" marR="91451" marT="45700" marB="45700"/>
                </a:tc>
                <a:tc>
                  <a:txBody>
                    <a:bodyPr/>
                    <a:lstStyle/>
                    <a:p>
                      <a:r>
                        <a:rPr lang="en-US" altLang="zh-CN" sz="1800" dirty="0" smtClean="0"/>
                        <a:t>2012</a:t>
                      </a:r>
                      <a:endParaRPr lang="zh-CN" altLang="en-US" sz="1800" dirty="0"/>
                    </a:p>
                  </a:txBody>
                  <a:tcPr marL="91451" marR="91451" marT="45700" marB="45700"/>
                </a:tc>
                <a:tc>
                  <a:txBody>
                    <a:bodyPr/>
                    <a:lstStyle/>
                    <a:p>
                      <a:r>
                        <a:rPr lang="en-US" altLang="zh-CN" sz="1800" dirty="0" smtClean="0"/>
                        <a:t>2014</a:t>
                      </a:r>
                      <a:endParaRPr lang="zh-CN" altLang="en-US" sz="1800" dirty="0"/>
                    </a:p>
                  </a:txBody>
                  <a:tcPr marL="91451" marR="91451" marT="45700" marB="45700"/>
                </a:tc>
                <a:extLst>
                  <a:ext uri="{0D108BD9-81ED-4DB2-BD59-A6C34878D82A}">
                    <a16:rowId xmlns:a16="http://schemas.microsoft.com/office/drawing/2014/main" val="10000"/>
                  </a:ext>
                </a:extLst>
              </a:tr>
              <a:tr h="370682">
                <a:tc>
                  <a:txBody>
                    <a:bodyPr/>
                    <a:lstStyle/>
                    <a:p>
                      <a:r>
                        <a:rPr lang="en-US" altLang="zh-CN" sz="1800" dirty="0" smtClean="0"/>
                        <a:t>1.8</a:t>
                      </a:r>
                      <a:r>
                        <a:rPr lang="zh-CN" altLang="en-US" sz="1800" dirty="0" smtClean="0"/>
                        <a:t>万</a:t>
                      </a:r>
                      <a:endParaRPr lang="zh-CN" altLang="en-US" sz="1800" dirty="0"/>
                    </a:p>
                  </a:txBody>
                  <a:tcPr marL="91451" marR="91451" marT="45700" marB="45700"/>
                </a:tc>
                <a:tc>
                  <a:txBody>
                    <a:bodyPr/>
                    <a:lstStyle/>
                    <a:p>
                      <a:r>
                        <a:rPr lang="en-US" altLang="zh-CN" sz="1800" dirty="0" smtClean="0"/>
                        <a:t>500</a:t>
                      </a:r>
                      <a:r>
                        <a:rPr lang="zh-CN" altLang="en-US" sz="1800" dirty="0" smtClean="0"/>
                        <a:t>万</a:t>
                      </a:r>
                      <a:endParaRPr lang="zh-CN" altLang="en-US" sz="1800" dirty="0"/>
                    </a:p>
                  </a:txBody>
                  <a:tcPr marL="91451" marR="91451" marT="45700" marB="45700"/>
                </a:tc>
                <a:tc>
                  <a:txBody>
                    <a:bodyPr/>
                    <a:lstStyle/>
                    <a:p>
                      <a:r>
                        <a:rPr lang="en-US" altLang="zh-CN" sz="1800" dirty="0" smtClean="0"/>
                        <a:t>1</a:t>
                      </a:r>
                      <a:r>
                        <a:rPr lang="zh-CN" altLang="en-US" sz="1800" dirty="0" smtClean="0"/>
                        <a:t>亿</a:t>
                      </a:r>
                      <a:endParaRPr lang="zh-CN" altLang="en-US" sz="1800" dirty="0"/>
                    </a:p>
                  </a:txBody>
                  <a:tcPr marL="91451" marR="91451" marT="45700" marB="45700"/>
                </a:tc>
                <a:tc>
                  <a:txBody>
                    <a:bodyPr/>
                    <a:lstStyle/>
                    <a:p>
                      <a:r>
                        <a:rPr lang="en-US" altLang="zh-CN" sz="1800" dirty="0" smtClean="0"/>
                        <a:t>2.55</a:t>
                      </a:r>
                      <a:r>
                        <a:rPr lang="zh-CN" altLang="en-US" sz="1800" dirty="0" smtClean="0"/>
                        <a:t>亿</a:t>
                      </a:r>
                      <a:endParaRPr lang="zh-CN" altLang="en-US" sz="1800" dirty="0"/>
                    </a:p>
                  </a:txBody>
                  <a:tcPr marL="91451" marR="91451" marT="45700" marB="45700"/>
                </a:tc>
                <a:tc>
                  <a:txBody>
                    <a:bodyPr/>
                    <a:lstStyle/>
                    <a:p>
                      <a:r>
                        <a:rPr lang="en-US" altLang="zh-CN" sz="1800" dirty="0" smtClean="0"/>
                        <a:t>5.55</a:t>
                      </a:r>
                      <a:r>
                        <a:rPr lang="zh-CN" altLang="en-US" sz="1800" dirty="0" smtClean="0"/>
                        <a:t>亿</a:t>
                      </a:r>
                      <a:endParaRPr lang="zh-CN" altLang="en-US" sz="1800" dirty="0"/>
                    </a:p>
                  </a:txBody>
                  <a:tcPr marL="91451" marR="91451" marT="45700" marB="45700"/>
                </a:tc>
                <a:tc>
                  <a:txBody>
                    <a:bodyPr/>
                    <a:lstStyle/>
                    <a:p>
                      <a:r>
                        <a:rPr lang="en-US" altLang="zh-CN" sz="1800" dirty="0" smtClean="0"/>
                        <a:t>6.34</a:t>
                      </a:r>
                      <a:endParaRPr lang="zh-CN" altLang="en-US" sz="1800" dirty="0"/>
                    </a:p>
                  </a:txBody>
                  <a:tcPr marL="91451" marR="91451" marT="45700" marB="45700"/>
                </a:tc>
                <a:tc>
                  <a:txBody>
                    <a:bodyPr/>
                    <a:lstStyle/>
                    <a:p>
                      <a:r>
                        <a:rPr lang="en-US" altLang="zh-CN" sz="1800" dirty="0" smtClean="0"/>
                        <a:t>10</a:t>
                      </a:r>
                      <a:r>
                        <a:rPr lang="zh-CN" altLang="en-US" sz="1800" dirty="0" smtClean="0"/>
                        <a:t>亿</a:t>
                      </a:r>
                      <a:endParaRPr lang="zh-CN" altLang="en-US" sz="1800" dirty="0"/>
                    </a:p>
                  </a:txBody>
                  <a:tcPr marL="91451" marR="91451" marT="45700" marB="45700"/>
                </a:tc>
                <a:extLst>
                  <a:ext uri="{0D108BD9-81ED-4DB2-BD59-A6C34878D82A}">
                    <a16:rowId xmlns:a16="http://schemas.microsoft.com/office/drawing/2014/main" val="10001"/>
                  </a:ext>
                </a:extLst>
              </a:tr>
            </a:tbl>
          </a:graphicData>
        </a:graphic>
      </p:graphicFrame>
      <p:sp>
        <p:nvSpPr>
          <p:cNvPr id="9" name="标题 1"/>
          <p:cNvSpPr txBox="1">
            <a:spLocks/>
          </p:cNvSpPr>
          <p:nvPr/>
        </p:nvSpPr>
        <p:spPr>
          <a:xfrm>
            <a:off x="438944" y="247650"/>
            <a:ext cx="8229600" cy="7064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baseline="0">
                <a:solidFill>
                  <a:schemeClr val="bg1"/>
                </a:solidFill>
                <a:latin typeface="Times New Roman" panose="02020603050405020304" pitchFamily="18" charset="0"/>
                <a:ea typeface="+mj-ea"/>
                <a:cs typeface="+mj-cs"/>
              </a:defRPr>
            </a:lvl1pPr>
          </a:lstStyle>
          <a:p>
            <a:r>
              <a:rPr lang="zh-CN" altLang="en-US" b="0" dirty="0" smtClean="0">
                <a:solidFill>
                  <a:schemeClr val="tx1"/>
                </a:solidFill>
                <a:latin typeface="+mj-ea"/>
              </a:rPr>
              <a:t>为什么需要搜索技术</a:t>
            </a:r>
            <a:r>
              <a:rPr lang="zh-CN" altLang="en-US" b="0" dirty="0">
                <a:solidFill>
                  <a:schemeClr val="tx1"/>
                </a:solidFill>
                <a:latin typeface="+mj-ea"/>
              </a:rPr>
              <a:t>？</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94" y="5225125"/>
            <a:ext cx="83343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a:spLocks/>
          </p:cNvSpPr>
          <p:nvPr/>
        </p:nvSpPr>
        <p:spPr bwMode="auto">
          <a:xfrm>
            <a:off x="172244" y="4590125"/>
            <a:ext cx="86058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r>
              <a:rPr lang="zh-CN" altLang="en-US" sz="2800">
                <a:latin typeface="Calibri" panose="020F0502020204030204" pitchFamily="34" charset="0"/>
              </a:rPr>
              <a:t>搜索</a:t>
            </a:r>
            <a:endParaRPr lang="zh-CN" altLang="en-US">
              <a:latin typeface="Calibri" panose="020F0502020204030204" pitchFamily="34" charset="0"/>
            </a:endParaRPr>
          </a:p>
        </p:txBody>
      </p:sp>
    </p:spTree>
    <p:extLst>
      <p:ext uri="{BB962C8B-B14F-4D97-AF65-F5344CB8AC3E}">
        <p14:creationId xmlns:p14="http://schemas.microsoft.com/office/powerpoint/2010/main" val="69731324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五边形 4"/>
          <p:cNvSpPr/>
          <p:nvPr/>
        </p:nvSpPr>
        <p:spPr>
          <a:xfrm>
            <a:off x="107504" y="4869160"/>
            <a:ext cx="8928992" cy="18646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7853" tIns="60960" rIns="113792" bIns="60960" spcCol="1270" anchor="ctr"/>
          <a:lstStyle/>
          <a:p>
            <a:pPr algn="just">
              <a:buFont typeface="Wingdings" pitchFamily="2" charset="2"/>
              <a:buChar char="l"/>
              <a:defRPr/>
            </a:pPr>
            <a:endParaRPr lang="zh-CN" altLang="en-US" dirty="0">
              <a:solidFill>
                <a:schemeClr val="tx1"/>
              </a:solidFill>
              <a:latin typeface="+mn-ea"/>
            </a:endParaRPr>
          </a:p>
        </p:txBody>
      </p:sp>
      <p:grpSp>
        <p:nvGrpSpPr>
          <p:cNvPr id="9219" name="组合 38"/>
          <p:cNvGrpSpPr>
            <a:grpSpLocks/>
          </p:cNvGrpSpPr>
          <p:nvPr/>
        </p:nvGrpSpPr>
        <p:grpSpPr bwMode="auto">
          <a:xfrm>
            <a:off x="408435" y="1585069"/>
            <a:ext cx="8628061" cy="3977159"/>
            <a:chOff x="897839" y="1271150"/>
            <a:chExt cx="7806777" cy="3598010"/>
          </a:xfrm>
        </p:grpSpPr>
        <p:sp>
          <p:nvSpPr>
            <p:cNvPr id="5" name="右箭头 4"/>
            <p:cNvSpPr/>
            <p:nvPr/>
          </p:nvSpPr>
          <p:spPr>
            <a:xfrm>
              <a:off x="966602" y="4473160"/>
              <a:ext cx="6948000" cy="396000"/>
            </a:xfrm>
            <a:prstGeom prst="rightArrow">
              <a:avLst/>
            </a:prstGeom>
            <a:solidFill>
              <a:srgbClr val="00B0F0"/>
            </a:solidFill>
            <a:ln>
              <a:noFill/>
            </a:ln>
            <a:effectLst/>
            <a:scene3d>
              <a:camera prst="orthographicFront">
                <a:rot lat="0" lon="0" rev="0"/>
              </a:camera>
              <a:lightRig rig="chilly" dir="t">
                <a:rot lat="0" lon="0" rev="18480000"/>
              </a:lightRig>
            </a:scene3d>
            <a:sp3d prstMaterial="clear">
              <a:bevelT h="63500"/>
            </a:sp3d>
          </p:spPr>
          <p:txBody>
            <a:bodyPr anchor="ctr">
              <a:spAutoFit/>
            </a:bodyPr>
            <a:lstStyle/>
            <a:p>
              <a:pPr algn="ctr">
                <a:defRPr/>
              </a:pPr>
              <a:endParaRPr lang="zh-CN" altLang="en-US" sz="1400" dirty="0">
                <a:latin typeface="+mn-ea"/>
                <a:ea typeface="+mn-ea"/>
              </a:endParaRPr>
            </a:p>
          </p:txBody>
        </p:sp>
        <p:grpSp>
          <p:nvGrpSpPr>
            <p:cNvPr id="9222" name="组合 22"/>
            <p:cNvGrpSpPr>
              <a:grpSpLocks/>
            </p:cNvGrpSpPr>
            <p:nvPr/>
          </p:nvGrpSpPr>
          <p:grpSpPr bwMode="auto">
            <a:xfrm>
              <a:off x="951938" y="1271150"/>
              <a:ext cx="7752678" cy="2872750"/>
              <a:chOff x="1673820" y="403702"/>
              <a:chExt cx="7988429" cy="3074894"/>
            </a:xfrm>
          </p:grpSpPr>
          <p:sp>
            <p:nvSpPr>
              <p:cNvPr id="24" name="Rectangle 5"/>
              <p:cNvSpPr>
                <a:spLocks noChangeArrowheads="1"/>
              </p:cNvSpPr>
              <p:nvPr/>
            </p:nvSpPr>
            <p:spPr bwMode="auto">
              <a:xfrm>
                <a:off x="4228918" y="1746151"/>
                <a:ext cx="1599955" cy="362784"/>
              </a:xfrm>
              <a:prstGeom prst="rect">
                <a:avLst/>
              </a:prstGeom>
              <a:noFill/>
              <a:ln w="9525">
                <a:noFill/>
                <a:miter lim="800000"/>
                <a:headEnd/>
                <a:tailEnd/>
              </a:ln>
              <a:effectLst/>
            </p:spPr>
            <p:txBody>
              <a:bodyPr lIns="0" tIns="0" rIns="0" bIns="0">
                <a:spAutoFit/>
              </a:bodyPr>
              <a:lstStyle/>
              <a:p>
                <a:pPr defTabSz="896938" fontAlgn="auto">
                  <a:spcBef>
                    <a:spcPct val="20000"/>
                  </a:spcBef>
                  <a:spcAft>
                    <a:spcPts val="0"/>
                  </a:spcAft>
                  <a:buFontTx/>
                  <a:buChar char="•"/>
                  <a:tabLst>
                    <a:tab pos="804863" algn="dec"/>
                  </a:tabLst>
                  <a:defRPr/>
                </a:pPr>
                <a:endParaRPr lang="en-US" altLang="zh-CN" sz="1000" kern="0">
                  <a:solidFill>
                    <a:srgbClr val="FFFFFF"/>
                  </a:solidFill>
                  <a:latin typeface="+mn-ea"/>
                  <a:ea typeface="+mn-ea"/>
                </a:endParaRPr>
              </a:p>
              <a:p>
                <a:pPr defTabSz="896938" fontAlgn="auto">
                  <a:spcBef>
                    <a:spcPct val="20000"/>
                  </a:spcBef>
                  <a:spcAft>
                    <a:spcPts val="0"/>
                  </a:spcAft>
                  <a:buFontTx/>
                  <a:buChar char="•"/>
                  <a:tabLst>
                    <a:tab pos="804863" algn="dec"/>
                  </a:tabLst>
                  <a:defRPr/>
                </a:pPr>
                <a:endParaRPr lang="en-US" altLang="zh-CN" sz="1000" kern="0">
                  <a:solidFill>
                    <a:srgbClr val="FFFFFF"/>
                  </a:solidFill>
                  <a:latin typeface="+mn-ea"/>
                  <a:ea typeface="+mn-ea"/>
                </a:endParaRPr>
              </a:p>
            </p:txBody>
          </p:sp>
          <p:sp>
            <p:nvSpPr>
              <p:cNvPr id="25" name="Arc 6"/>
              <p:cNvSpPr>
                <a:spLocks/>
              </p:cNvSpPr>
              <p:nvPr/>
            </p:nvSpPr>
            <p:spPr bwMode="blackWhite">
              <a:xfrm flipH="1">
                <a:off x="1782365" y="1855294"/>
                <a:ext cx="2329628" cy="597978"/>
              </a:xfrm>
              <a:custGeom>
                <a:avLst/>
                <a:gdLst>
                  <a:gd name="G0" fmla="+- 0 0 0"/>
                  <a:gd name="G1" fmla="+- 21600 0 0"/>
                  <a:gd name="G2" fmla="+- 21600 0 0"/>
                  <a:gd name="T0" fmla="*/ 0 w 20846"/>
                  <a:gd name="T1" fmla="*/ 0 h 21600"/>
                  <a:gd name="T2" fmla="*/ 20846 w 20846"/>
                  <a:gd name="T3" fmla="*/ 15944 h 21600"/>
                  <a:gd name="T4" fmla="*/ 0 w 20846"/>
                  <a:gd name="T5" fmla="*/ 21600 h 21600"/>
                </a:gdLst>
                <a:ahLst/>
                <a:cxnLst>
                  <a:cxn ang="0">
                    <a:pos x="T0" y="T1"/>
                  </a:cxn>
                  <a:cxn ang="0">
                    <a:pos x="T2" y="T3"/>
                  </a:cxn>
                  <a:cxn ang="0">
                    <a:pos x="T4" y="T5"/>
                  </a:cxn>
                </a:cxnLst>
                <a:rect l="0" t="0" r="r" b="b"/>
                <a:pathLst>
                  <a:path w="20846" h="21600" fill="none" extrusionOk="0">
                    <a:moveTo>
                      <a:pt x="-1" y="0"/>
                    </a:moveTo>
                    <a:cubicBezTo>
                      <a:pt x="9751" y="0"/>
                      <a:pt x="18292" y="6533"/>
                      <a:pt x="20846" y="15943"/>
                    </a:cubicBezTo>
                  </a:path>
                  <a:path w="20846" h="21600" stroke="0" extrusionOk="0">
                    <a:moveTo>
                      <a:pt x="-1" y="0"/>
                    </a:moveTo>
                    <a:cubicBezTo>
                      <a:pt x="9751" y="0"/>
                      <a:pt x="18292" y="6533"/>
                      <a:pt x="20846" y="15943"/>
                    </a:cubicBezTo>
                    <a:lnTo>
                      <a:pt x="0" y="21600"/>
                    </a:lnTo>
                    <a:close/>
                  </a:path>
                </a:pathLst>
              </a:custGeom>
              <a:noFill/>
              <a:ln w="38100">
                <a:solidFill>
                  <a:srgbClr val="FF0000"/>
                </a:solidFill>
                <a:round/>
                <a:headEnd/>
                <a:tailEnd/>
              </a:ln>
              <a:effectLst/>
            </p:spPr>
            <p:txBody>
              <a:bodyPr wrap="none" anchor="ctr"/>
              <a:lstStyle/>
              <a:p>
                <a:pPr fontAlgn="auto">
                  <a:spcBef>
                    <a:spcPts val="0"/>
                  </a:spcBef>
                  <a:spcAft>
                    <a:spcPts val="0"/>
                  </a:spcAft>
                  <a:defRPr/>
                </a:pPr>
                <a:endParaRPr lang="zh-CN" altLang="en-US" sz="1000" kern="0">
                  <a:solidFill>
                    <a:srgbClr val="FFFFFF"/>
                  </a:solidFill>
                  <a:latin typeface="+mn-ea"/>
                  <a:ea typeface="+mn-ea"/>
                </a:endParaRPr>
              </a:p>
            </p:txBody>
          </p:sp>
          <p:sp>
            <p:nvSpPr>
              <p:cNvPr id="26" name="Arc 7"/>
              <p:cNvSpPr>
                <a:spLocks/>
              </p:cNvSpPr>
              <p:nvPr/>
            </p:nvSpPr>
            <p:spPr bwMode="blackWhite">
              <a:xfrm flipH="1">
                <a:off x="3891462" y="1391054"/>
                <a:ext cx="2328149" cy="596441"/>
              </a:xfrm>
              <a:custGeom>
                <a:avLst/>
                <a:gdLst>
                  <a:gd name="G0" fmla="+- 0 0 0"/>
                  <a:gd name="G1" fmla="+- 21600 0 0"/>
                  <a:gd name="G2" fmla="+- 21600 0 0"/>
                  <a:gd name="T0" fmla="*/ 0 w 20846"/>
                  <a:gd name="T1" fmla="*/ 0 h 21600"/>
                  <a:gd name="T2" fmla="*/ 20846 w 20846"/>
                  <a:gd name="T3" fmla="*/ 15944 h 21600"/>
                  <a:gd name="T4" fmla="*/ 0 w 20846"/>
                  <a:gd name="T5" fmla="*/ 21600 h 21600"/>
                </a:gdLst>
                <a:ahLst/>
                <a:cxnLst>
                  <a:cxn ang="0">
                    <a:pos x="T0" y="T1"/>
                  </a:cxn>
                  <a:cxn ang="0">
                    <a:pos x="T2" y="T3"/>
                  </a:cxn>
                  <a:cxn ang="0">
                    <a:pos x="T4" y="T5"/>
                  </a:cxn>
                </a:cxnLst>
                <a:rect l="0" t="0" r="r" b="b"/>
                <a:pathLst>
                  <a:path w="20846" h="21600" fill="none" extrusionOk="0">
                    <a:moveTo>
                      <a:pt x="-1" y="0"/>
                    </a:moveTo>
                    <a:cubicBezTo>
                      <a:pt x="9751" y="0"/>
                      <a:pt x="18292" y="6533"/>
                      <a:pt x="20846" y="15943"/>
                    </a:cubicBezTo>
                  </a:path>
                  <a:path w="20846" h="21600" stroke="0" extrusionOk="0">
                    <a:moveTo>
                      <a:pt x="-1" y="0"/>
                    </a:moveTo>
                    <a:cubicBezTo>
                      <a:pt x="9751" y="0"/>
                      <a:pt x="18292" y="6533"/>
                      <a:pt x="20846" y="15943"/>
                    </a:cubicBezTo>
                    <a:lnTo>
                      <a:pt x="0" y="21600"/>
                    </a:lnTo>
                    <a:close/>
                  </a:path>
                </a:pathLst>
              </a:custGeom>
              <a:noFill/>
              <a:ln w="38100">
                <a:solidFill>
                  <a:srgbClr val="FF0000"/>
                </a:solidFill>
                <a:round/>
                <a:headEnd/>
                <a:tailEnd/>
              </a:ln>
              <a:effectLst/>
            </p:spPr>
            <p:txBody>
              <a:bodyPr wrap="none" anchor="ctr"/>
              <a:lstStyle/>
              <a:p>
                <a:pPr fontAlgn="auto">
                  <a:spcBef>
                    <a:spcPts val="0"/>
                  </a:spcBef>
                  <a:spcAft>
                    <a:spcPts val="0"/>
                  </a:spcAft>
                  <a:defRPr/>
                </a:pPr>
                <a:endParaRPr lang="zh-CN" altLang="en-US" sz="1000" kern="0">
                  <a:solidFill>
                    <a:srgbClr val="FFFFFF"/>
                  </a:solidFill>
                  <a:latin typeface="+mn-ea"/>
                  <a:ea typeface="+mn-ea"/>
                </a:endParaRPr>
              </a:p>
            </p:txBody>
          </p:sp>
          <p:sp>
            <p:nvSpPr>
              <p:cNvPr id="27" name="Arc 8"/>
              <p:cNvSpPr>
                <a:spLocks/>
              </p:cNvSpPr>
              <p:nvPr/>
            </p:nvSpPr>
            <p:spPr bwMode="blackWhite">
              <a:xfrm flipH="1">
                <a:off x="6325597" y="908367"/>
                <a:ext cx="2329628" cy="596441"/>
              </a:xfrm>
              <a:custGeom>
                <a:avLst/>
                <a:gdLst>
                  <a:gd name="G0" fmla="+- 0 0 0"/>
                  <a:gd name="G1" fmla="+- 21600 0 0"/>
                  <a:gd name="G2" fmla="+- 21600 0 0"/>
                  <a:gd name="T0" fmla="*/ 0 w 20846"/>
                  <a:gd name="T1" fmla="*/ 0 h 21600"/>
                  <a:gd name="T2" fmla="*/ 20846 w 20846"/>
                  <a:gd name="T3" fmla="*/ 15944 h 21600"/>
                  <a:gd name="T4" fmla="*/ 0 w 20846"/>
                  <a:gd name="T5" fmla="*/ 21600 h 21600"/>
                </a:gdLst>
                <a:ahLst/>
                <a:cxnLst>
                  <a:cxn ang="0">
                    <a:pos x="T0" y="T1"/>
                  </a:cxn>
                  <a:cxn ang="0">
                    <a:pos x="T2" y="T3"/>
                  </a:cxn>
                  <a:cxn ang="0">
                    <a:pos x="T4" y="T5"/>
                  </a:cxn>
                </a:cxnLst>
                <a:rect l="0" t="0" r="r" b="b"/>
                <a:pathLst>
                  <a:path w="20846" h="21600" fill="none" extrusionOk="0">
                    <a:moveTo>
                      <a:pt x="-1" y="0"/>
                    </a:moveTo>
                    <a:cubicBezTo>
                      <a:pt x="9751" y="0"/>
                      <a:pt x="18292" y="6533"/>
                      <a:pt x="20846" y="15943"/>
                    </a:cubicBezTo>
                  </a:path>
                  <a:path w="20846" h="21600" stroke="0" extrusionOk="0">
                    <a:moveTo>
                      <a:pt x="-1" y="0"/>
                    </a:moveTo>
                    <a:cubicBezTo>
                      <a:pt x="9751" y="0"/>
                      <a:pt x="18292" y="6533"/>
                      <a:pt x="20846" y="15943"/>
                    </a:cubicBezTo>
                    <a:lnTo>
                      <a:pt x="0" y="21600"/>
                    </a:lnTo>
                    <a:close/>
                  </a:path>
                </a:pathLst>
              </a:custGeom>
              <a:noFill/>
              <a:ln w="38100">
                <a:solidFill>
                  <a:srgbClr val="FF0000"/>
                </a:solidFill>
                <a:round/>
                <a:headEnd/>
                <a:tailEnd/>
              </a:ln>
              <a:effectLst/>
            </p:spPr>
            <p:txBody>
              <a:bodyPr wrap="none" anchor="ctr"/>
              <a:lstStyle/>
              <a:p>
                <a:pPr fontAlgn="auto">
                  <a:spcBef>
                    <a:spcPts val="0"/>
                  </a:spcBef>
                  <a:spcAft>
                    <a:spcPts val="0"/>
                  </a:spcAft>
                  <a:defRPr/>
                </a:pPr>
                <a:endParaRPr lang="zh-CN" altLang="en-US" sz="1000" kern="0">
                  <a:solidFill>
                    <a:srgbClr val="FFFFFF"/>
                  </a:solidFill>
                  <a:latin typeface="+mn-ea"/>
                  <a:ea typeface="+mn-ea"/>
                </a:endParaRPr>
              </a:p>
            </p:txBody>
          </p:sp>
          <p:sp>
            <p:nvSpPr>
              <p:cNvPr id="28" name="AutoShape 9"/>
              <p:cNvSpPr>
                <a:spLocks noChangeArrowheads="1"/>
              </p:cNvSpPr>
              <p:nvPr/>
            </p:nvSpPr>
            <p:spPr bwMode="blackWhite">
              <a:xfrm rot="16200000" flipV="1">
                <a:off x="2124571" y="1828629"/>
                <a:ext cx="1217477" cy="2082457"/>
              </a:xfrm>
              <a:prstGeom prst="homePlate">
                <a:avLst>
                  <a:gd name="adj" fmla="val 25000"/>
                </a:avLst>
              </a:prstGeom>
              <a:gradFill rotWithShape="0">
                <a:gsLst>
                  <a:gs pos="0">
                    <a:srgbClr val="008000">
                      <a:gamma/>
                      <a:shade val="46275"/>
                      <a:invGamma/>
                    </a:srgbClr>
                  </a:gs>
                  <a:gs pos="50000">
                    <a:srgbClr val="008000"/>
                  </a:gs>
                  <a:gs pos="100000">
                    <a:srgbClr val="008000">
                      <a:gamma/>
                      <a:shade val="46275"/>
                      <a:invGamma/>
                    </a:srgbClr>
                  </a:gs>
                </a:gsLst>
                <a:lin ang="5400000" scaled="1"/>
              </a:gradFill>
              <a:ln w="25400">
                <a:solidFill>
                  <a:srgbClr val="595959"/>
                </a:solidFill>
                <a:miter lim="800000"/>
                <a:headEnd/>
                <a:tailEnd/>
              </a:ln>
              <a:effectLst/>
            </p:spPr>
            <p:txBody>
              <a:bodyPr rot="10800000" vert="eaVert" anchor="ctr"/>
              <a:lstStyle/>
              <a:p>
                <a:pPr algn="ctr" eaLnBrk="0" fontAlgn="auto" hangingPunct="0">
                  <a:spcBef>
                    <a:spcPts val="0"/>
                  </a:spcBef>
                  <a:spcAft>
                    <a:spcPts val="0"/>
                  </a:spcAft>
                  <a:defRPr/>
                </a:pPr>
                <a:r>
                  <a:rPr lang="zh-CN" altLang="en-US" sz="1400" kern="0" dirty="0">
                    <a:solidFill>
                      <a:srgbClr val="FFFFFF"/>
                    </a:solidFill>
                    <a:latin typeface="+mn-ea"/>
                    <a:ea typeface="+mn-ea"/>
                  </a:rPr>
                  <a:t>单向的，静态的，受众被动接受信息</a:t>
                </a:r>
              </a:p>
            </p:txBody>
          </p:sp>
          <p:sp>
            <p:nvSpPr>
              <p:cNvPr id="29" name="AutoShape 10"/>
              <p:cNvSpPr>
                <a:spLocks noChangeArrowheads="1"/>
              </p:cNvSpPr>
              <p:nvPr/>
            </p:nvSpPr>
            <p:spPr bwMode="blackWhite">
              <a:xfrm rot="16200000" flipV="1">
                <a:off x="4383895" y="1478940"/>
                <a:ext cx="1217477" cy="2083937"/>
              </a:xfrm>
              <a:prstGeom prst="homePlate">
                <a:avLst>
                  <a:gd name="adj" fmla="val 25000"/>
                </a:avLst>
              </a:prstGeom>
              <a:gradFill rotWithShape="0">
                <a:gsLst>
                  <a:gs pos="0">
                    <a:srgbClr val="FF6600">
                      <a:gamma/>
                      <a:shade val="46275"/>
                      <a:invGamma/>
                    </a:srgbClr>
                  </a:gs>
                  <a:gs pos="50000">
                    <a:srgbClr val="FF6600"/>
                  </a:gs>
                  <a:gs pos="100000">
                    <a:srgbClr val="FF6600">
                      <a:gamma/>
                      <a:shade val="46275"/>
                      <a:invGamma/>
                    </a:srgbClr>
                  </a:gs>
                </a:gsLst>
                <a:lin ang="5400000" scaled="1"/>
              </a:gradFill>
              <a:ln w="25400">
                <a:solidFill>
                  <a:srgbClr val="595959"/>
                </a:solidFill>
                <a:miter lim="800000"/>
                <a:headEnd/>
                <a:tailEnd/>
              </a:ln>
              <a:effectLst/>
            </p:spPr>
            <p:txBody>
              <a:bodyPr rot="10800000" vert="eaVert" anchor="ctr"/>
              <a:lstStyle/>
              <a:p>
                <a:pPr algn="ctr" eaLnBrk="0" fontAlgn="auto" hangingPunct="0">
                  <a:spcBef>
                    <a:spcPts val="0"/>
                  </a:spcBef>
                  <a:spcAft>
                    <a:spcPts val="0"/>
                  </a:spcAft>
                  <a:defRPr/>
                </a:pPr>
                <a:r>
                  <a:rPr lang="zh-CN" altLang="en-US" sz="1400" kern="0" dirty="0">
                    <a:solidFill>
                      <a:srgbClr val="FFFFFF"/>
                    </a:solidFill>
                    <a:latin typeface="+mn-ea"/>
                    <a:ea typeface="+mn-ea"/>
                  </a:rPr>
                  <a:t>分享的、主动参与的</a:t>
                </a:r>
              </a:p>
            </p:txBody>
          </p:sp>
          <p:sp>
            <p:nvSpPr>
              <p:cNvPr id="30" name="AutoShape 11"/>
              <p:cNvSpPr>
                <a:spLocks noChangeArrowheads="1"/>
              </p:cNvSpPr>
              <p:nvPr/>
            </p:nvSpPr>
            <p:spPr bwMode="blackWhite">
              <a:xfrm rot="16200000" flipV="1">
                <a:off x="6936613" y="987799"/>
                <a:ext cx="1219015" cy="2083937"/>
              </a:xfrm>
              <a:prstGeom prst="homePlate">
                <a:avLst>
                  <a:gd name="adj" fmla="val 25000"/>
                </a:avLst>
              </a:prstGeom>
              <a:gradFill rotWithShape="0">
                <a:gsLst>
                  <a:gs pos="0">
                    <a:srgbClr val="993366"/>
                  </a:gs>
                  <a:gs pos="50000">
                    <a:srgbClr val="993366">
                      <a:gamma/>
                      <a:shade val="46275"/>
                      <a:invGamma/>
                    </a:srgbClr>
                  </a:gs>
                  <a:gs pos="100000">
                    <a:srgbClr val="993366"/>
                  </a:gs>
                </a:gsLst>
                <a:lin ang="18900000" scaled="1"/>
              </a:gradFill>
              <a:ln w="25400">
                <a:solidFill>
                  <a:srgbClr val="595959"/>
                </a:solidFill>
                <a:miter lim="800000"/>
                <a:headEnd/>
                <a:tailEnd/>
              </a:ln>
              <a:effectLst/>
            </p:spPr>
            <p:txBody>
              <a:bodyPr rot="10800000" vert="eaVert" anchor="ctr"/>
              <a:lstStyle/>
              <a:p>
                <a:pPr algn="ctr" eaLnBrk="0" fontAlgn="auto" hangingPunct="0">
                  <a:spcBef>
                    <a:spcPts val="0"/>
                  </a:spcBef>
                  <a:spcAft>
                    <a:spcPts val="0"/>
                  </a:spcAft>
                  <a:defRPr/>
                </a:pPr>
                <a:r>
                  <a:rPr lang="zh-CN" altLang="en-US" sz="1400" kern="0" dirty="0">
                    <a:solidFill>
                      <a:srgbClr val="FFFFFF"/>
                    </a:solidFill>
                    <a:latin typeface="+mn-ea"/>
                    <a:ea typeface="+mn-ea"/>
                  </a:rPr>
                  <a:t>即时的、人人参与、移动的</a:t>
                </a:r>
                <a:endParaRPr lang="en-US" altLang="zh-CN" sz="1400" kern="0" dirty="0">
                  <a:solidFill>
                    <a:srgbClr val="FFFFFF"/>
                  </a:solidFill>
                  <a:latin typeface="+mn-ea"/>
                  <a:ea typeface="+mn-ea"/>
                </a:endParaRPr>
              </a:p>
            </p:txBody>
          </p:sp>
          <p:sp>
            <p:nvSpPr>
              <p:cNvPr id="31" name="Text Box 12"/>
              <p:cNvSpPr txBox="1">
                <a:spLocks noChangeArrowheads="1"/>
              </p:cNvSpPr>
              <p:nvPr/>
            </p:nvSpPr>
            <p:spPr bwMode="blackWhite">
              <a:xfrm>
                <a:off x="1673820" y="1153563"/>
                <a:ext cx="1996802" cy="4470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7853" tIns="60960" rIns="113792" bIns="60960" spcCol="1270" anchor="ctr"/>
              <a:lstStyle>
                <a:defPPr>
                  <a:defRPr lang="zh-CN"/>
                </a:defPPr>
                <a:lvl1pPr>
                  <a:buFont typeface="Wingdings" pitchFamily="2" charset="2"/>
                  <a:buChar char="l"/>
                  <a:defRPr sz="1500">
                    <a:solidFill>
                      <a:srgbClr val="00B0F0"/>
                    </a:solidFill>
                    <a:latin typeface="+mn-ea"/>
                  </a:defRPr>
                </a:lvl1pPr>
              </a:lstStyle>
              <a:p>
                <a:pPr>
                  <a:buNone/>
                </a:pPr>
                <a:r>
                  <a:rPr lang="en-US" altLang="zh-CN" sz="2000" dirty="0">
                    <a:solidFill>
                      <a:schemeClr val="tx1"/>
                    </a:solidFill>
                  </a:rPr>
                  <a:t>Internet 1.0</a:t>
                </a:r>
                <a:r>
                  <a:rPr lang="zh-CN" altLang="en-US" sz="2000" dirty="0" smtClean="0">
                    <a:solidFill>
                      <a:schemeClr val="tx1"/>
                    </a:solidFill>
                  </a:rPr>
                  <a:t>：</a:t>
                </a:r>
                <a:r>
                  <a:rPr lang="en-US" altLang="zh-CN" sz="2000" dirty="0" smtClean="0">
                    <a:solidFill>
                      <a:schemeClr val="tx1"/>
                    </a:solidFill>
                  </a:rPr>
                  <a:t>Pushed </a:t>
                </a:r>
                <a:r>
                  <a:rPr lang="en-US" altLang="zh-CN" sz="2000" dirty="0">
                    <a:solidFill>
                      <a:schemeClr val="tx1"/>
                    </a:solidFill>
                  </a:rPr>
                  <a:t>web</a:t>
                </a:r>
                <a:endParaRPr lang="zh-CN" altLang="en-US" sz="2000" dirty="0">
                  <a:solidFill>
                    <a:schemeClr val="tx1"/>
                  </a:solidFill>
                </a:endParaRPr>
              </a:p>
            </p:txBody>
          </p:sp>
          <p:sp>
            <p:nvSpPr>
              <p:cNvPr id="32" name="Text Box 13"/>
              <p:cNvSpPr txBox="1">
                <a:spLocks noChangeArrowheads="1"/>
              </p:cNvSpPr>
              <p:nvPr/>
            </p:nvSpPr>
            <p:spPr bwMode="blackWhite">
              <a:xfrm>
                <a:off x="3670622" y="863787"/>
                <a:ext cx="2639272" cy="4470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7853" tIns="60960" rIns="113792" bIns="60960" spcCol="1270" anchor="ctr"/>
              <a:lstStyle>
                <a:defPPr>
                  <a:defRPr lang="zh-CN"/>
                </a:defPPr>
                <a:lvl1pPr>
                  <a:buFont typeface="Wingdings" pitchFamily="2" charset="2"/>
                  <a:buNone/>
                  <a:defRPr sz="2000">
                    <a:solidFill>
                      <a:schemeClr val="tx1"/>
                    </a:solidFill>
                    <a:latin typeface="+mn-ea"/>
                  </a:defRPr>
                </a:lvl1pPr>
              </a:lstStyle>
              <a:p>
                <a:r>
                  <a:rPr lang="en-US" altLang="zh-CN" dirty="0"/>
                  <a:t>Internet 2.0</a:t>
                </a:r>
                <a:r>
                  <a:rPr lang="zh-CN" altLang="en-US" dirty="0"/>
                  <a:t>：</a:t>
                </a:r>
                <a:endParaRPr lang="en-US" altLang="zh-CN" dirty="0"/>
              </a:p>
              <a:p>
                <a:r>
                  <a:rPr lang="en-US" altLang="zh-CN" dirty="0"/>
                  <a:t>Share &amp; Two way web</a:t>
                </a:r>
                <a:endParaRPr lang="zh-CN" altLang="en-US" dirty="0"/>
              </a:p>
            </p:txBody>
          </p:sp>
          <p:sp>
            <p:nvSpPr>
              <p:cNvPr id="33" name="Text Box 14"/>
              <p:cNvSpPr txBox="1">
                <a:spLocks noChangeArrowheads="1"/>
              </p:cNvSpPr>
              <p:nvPr/>
            </p:nvSpPr>
            <p:spPr bwMode="blackWhite">
              <a:xfrm>
                <a:off x="5634150" y="403702"/>
                <a:ext cx="4028099" cy="4470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7853" tIns="60960" rIns="113792" bIns="60960" spcCol="1270" anchor="ctr"/>
              <a:lstStyle>
                <a:defPPr>
                  <a:defRPr lang="zh-CN"/>
                </a:defPPr>
                <a:lvl1pPr>
                  <a:buFont typeface="Wingdings" pitchFamily="2" charset="2"/>
                  <a:buNone/>
                  <a:defRPr sz="2000">
                    <a:solidFill>
                      <a:schemeClr val="tx1"/>
                    </a:solidFill>
                    <a:latin typeface="+mn-ea"/>
                  </a:defRPr>
                </a:lvl1pPr>
              </a:lstStyle>
              <a:p>
                <a:r>
                  <a:rPr lang="en-US" altLang="zh-CN" dirty="0"/>
                  <a:t>Internet 3.0</a:t>
                </a:r>
                <a:r>
                  <a:rPr lang="zh-CN" altLang="en-US" dirty="0"/>
                  <a:t>：</a:t>
                </a:r>
                <a:endParaRPr lang="en-US" altLang="zh-CN" dirty="0"/>
              </a:p>
              <a:p>
                <a:r>
                  <a:rPr lang="en-US" altLang="zh-CN" dirty="0"/>
                  <a:t>Real </a:t>
                </a:r>
                <a:r>
                  <a:rPr lang="en-US" altLang="zh-CN" dirty="0" err="1" smtClean="0"/>
                  <a:t>time&amp;Portable</a:t>
                </a:r>
                <a:r>
                  <a:rPr lang="en-US" altLang="zh-CN" dirty="0" smtClean="0"/>
                  <a:t> personal </a:t>
                </a:r>
                <a:r>
                  <a:rPr lang="en-US" altLang="zh-CN" dirty="0"/>
                  <a:t>web</a:t>
                </a:r>
                <a:endParaRPr lang="zh-CN" altLang="en-US" dirty="0"/>
              </a:p>
            </p:txBody>
          </p:sp>
        </p:grpSp>
        <p:sp>
          <p:nvSpPr>
            <p:cNvPr id="9223" name="TextBox 33"/>
            <p:cNvSpPr txBox="1">
              <a:spLocks noChangeArrowheads="1"/>
            </p:cNvSpPr>
            <p:nvPr/>
          </p:nvSpPr>
          <p:spPr bwMode="auto">
            <a:xfrm>
              <a:off x="897839" y="4525423"/>
              <a:ext cx="896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1995</a:t>
              </a:r>
              <a:endParaRPr lang="zh-CN" altLang="en-US" sz="1400"/>
            </a:p>
          </p:txBody>
        </p:sp>
        <p:sp>
          <p:nvSpPr>
            <p:cNvPr id="9224" name="TextBox 34"/>
            <p:cNvSpPr txBox="1">
              <a:spLocks noChangeArrowheads="1"/>
            </p:cNvSpPr>
            <p:nvPr/>
          </p:nvSpPr>
          <p:spPr bwMode="auto">
            <a:xfrm>
              <a:off x="2442018" y="4525423"/>
              <a:ext cx="896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2000</a:t>
              </a:r>
              <a:endParaRPr lang="zh-CN" altLang="en-US" sz="1400"/>
            </a:p>
          </p:txBody>
        </p:sp>
        <p:sp>
          <p:nvSpPr>
            <p:cNvPr id="9225" name="TextBox 35"/>
            <p:cNvSpPr txBox="1">
              <a:spLocks noChangeArrowheads="1"/>
            </p:cNvSpPr>
            <p:nvPr/>
          </p:nvSpPr>
          <p:spPr bwMode="auto">
            <a:xfrm>
              <a:off x="4170210" y="4525423"/>
              <a:ext cx="896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2005</a:t>
              </a:r>
              <a:endParaRPr lang="zh-CN" altLang="en-US" sz="1400"/>
            </a:p>
          </p:txBody>
        </p:sp>
        <p:sp>
          <p:nvSpPr>
            <p:cNvPr id="9226" name="TextBox 36"/>
            <p:cNvSpPr txBox="1">
              <a:spLocks noChangeArrowheads="1"/>
            </p:cNvSpPr>
            <p:nvPr/>
          </p:nvSpPr>
          <p:spPr bwMode="auto">
            <a:xfrm>
              <a:off x="5794383" y="4525423"/>
              <a:ext cx="896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2010</a:t>
              </a:r>
              <a:endParaRPr lang="zh-CN" altLang="en-US" sz="1400"/>
            </a:p>
          </p:txBody>
        </p:sp>
        <p:sp>
          <p:nvSpPr>
            <p:cNvPr id="9227" name="TextBox 37"/>
            <p:cNvSpPr txBox="1">
              <a:spLocks noChangeArrowheads="1"/>
            </p:cNvSpPr>
            <p:nvPr/>
          </p:nvSpPr>
          <p:spPr bwMode="auto">
            <a:xfrm>
              <a:off x="6986361" y="4525423"/>
              <a:ext cx="896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2015</a:t>
              </a:r>
              <a:endParaRPr lang="zh-CN" altLang="en-US" sz="1400"/>
            </a:p>
          </p:txBody>
        </p:sp>
        <p:pic>
          <p:nvPicPr>
            <p:cNvPr id="2" name="Picture 2"/>
            <p:cNvPicPr>
              <a:picLocks noChangeAspect="1" noChangeArrowheads="1"/>
            </p:cNvPicPr>
            <p:nvPr/>
          </p:nvPicPr>
          <p:blipFill>
            <a:blip r:embed="rId2" cstate="print"/>
            <a:srcRect/>
            <a:stretch>
              <a:fillRect/>
            </a:stretch>
          </p:blipFill>
          <p:spPr bwMode="auto">
            <a:xfrm>
              <a:off x="6222531" y="3557923"/>
              <a:ext cx="1179011" cy="525890"/>
            </a:xfrm>
            <a:prstGeom prst="rect">
              <a:avLst/>
            </a:prstGeom>
            <a:ln>
              <a:noFill/>
            </a:ln>
            <a:effectLst>
              <a:softEdge rad="63500"/>
            </a:effectLst>
          </p:spPr>
        </p:pic>
        <p:pic>
          <p:nvPicPr>
            <p:cNvPr id="1028" name="Picture 4"/>
            <p:cNvPicPr>
              <a:picLocks noChangeAspect="1" noChangeArrowheads="1"/>
            </p:cNvPicPr>
            <p:nvPr/>
          </p:nvPicPr>
          <p:blipFill>
            <a:blip r:embed="rId3" cstate="print"/>
            <a:srcRect/>
            <a:stretch>
              <a:fillRect/>
            </a:stretch>
          </p:blipFill>
          <p:spPr bwMode="auto">
            <a:xfrm>
              <a:off x="3338126" y="4148473"/>
              <a:ext cx="1005111" cy="360040"/>
            </a:xfrm>
            <a:prstGeom prst="rect">
              <a:avLst/>
            </a:prstGeom>
            <a:ln>
              <a:noFill/>
            </a:ln>
            <a:effectLst>
              <a:softEdge rad="63500"/>
            </a:effectLst>
          </p:spPr>
        </p:pic>
        <p:pic>
          <p:nvPicPr>
            <p:cNvPr id="1029" name="Picture 5"/>
            <p:cNvPicPr>
              <a:picLocks noChangeAspect="1" noChangeArrowheads="1"/>
            </p:cNvPicPr>
            <p:nvPr/>
          </p:nvPicPr>
          <p:blipFill>
            <a:blip r:embed="rId4" cstate="print"/>
            <a:srcRect/>
            <a:stretch>
              <a:fillRect/>
            </a:stretch>
          </p:blipFill>
          <p:spPr bwMode="auto">
            <a:xfrm>
              <a:off x="2246359" y="4148473"/>
              <a:ext cx="987747" cy="376950"/>
            </a:xfrm>
            <a:prstGeom prst="rect">
              <a:avLst/>
            </a:prstGeom>
            <a:ln>
              <a:noFill/>
            </a:ln>
            <a:effectLst>
              <a:softEdge rad="63500"/>
            </a:effectLst>
          </p:spPr>
        </p:pic>
        <p:pic>
          <p:nvPicPr>
            <p:cNvPr id="1030" name="Picture 6"/>
            <p:cNvPicPr>
              <a:picLocks noChangeAspect="1" noChangeArrowheads="1"/>
            </p:cNvPicPr>
            <p:nvPr/>
          </p:nvPicPr>
          <p:blipFill>
            <a:blip r:embed="rId5" cstate="print"/>
            <a:srcRect/>
            <a:stretch>
              <a:fillRect/>
            </a:stretch>
          </p:blipFill>
          <p:spPr bwMode="auto">
            <a:xfrm>
              <a:off x="951938" y="4249894"/>
              <a:ext cx="1116334" cy="223266"/>
            </a:xfrm>
            <a:prstGeom prst="rect">
              <a:avLst/>
            </a:prstGeom>
            <a:ln>
              <a:noFill/>
            </a:ln>
            <a:effectLst>
              <a:softEdge rad="63500"/>
            </a:effectLst>
          </p:spPr>
        </p:pic>
        <p:pic>
          <p:nvPicPr>
            <p:cNvPr id="1031" name="Picture 7"/>
            <p:cNvPicPr>
              <a:picLocks noChangeAspect="1" noChangeArrowheads="1"/>
            </p:cNvPicPr>
            <p:nvPr/>
          </p:nvPicPr>
          <p:blipFill>
            <a:blip r:embed="rId6" cstate="print"/>
            <a:srcRect/>
            <a:stretch>
              <a:fillRect/>
            </a:stretch>
          </p:blipFill>
          <p:spPr bwMode="auto">
            <a:xfrm>
              <a:off x="5462557" y="4133312"/>
              <a:ext cx="1352601" cy="392110"/>
            </a:xfrm>
            <a:prstGeom prst="rect">
              <a:avLst/>
            </a:prstGeom>
            <a:ln>
              <a:noFill/>
            </a:ln>
            <a:effectLst>
              <a:softEdge rad="63500"/>
            </a:effectLst>
          </p:spPr>
        </p:pic>
        <p:pic>
          <p:nvPicPr>
            <p:cNvPr id="1027" name="Picture 3"/>
            <p:cNvPicPr>
              <a:picLocks noChangeAspect="1" noChangeArrowheads="1"/>
            </p:cNvPicPr>
            <p:nvPr/>
          </p:nvPicPr>
          <p:blipFill>
            <a:blip r:embed="rId7" cstate="print"/>
            <a:srcRect/>
            <a:stretch>
              <a:fillRect/>
            </a:stretch>
          </p:blipFill>
          <p:spPr bwMode="auto">
            <a:xfrm>
              <a:off x="3738162" y="3871669"/>
              <a:ext cx="1312754" cy="271873"/>
            </a:xfrm>
            <a:prstGeom prst="rect">
              <a:avLst/>
            </a:prstGeom>
            <a:ln>
              <a:noFill/>
            </a:ln>
            <a:effectLst>
              <a:softEdge rad="31750"/>
            </a:effectLst>
          </p:spPr>
        </p:pic>
      </p:grpSp>
      <p:sp>
        <p:nvSpPr>
          <p:cNvPr id="3" name="标题 2"/>
          <p:cNvSpPr>
            <a:spLocks noGrp="1"/>
          </p:cNvSpPr>
          <p:nvPr>
            <p:ph type="title"/>
          </p:nvPr>
        </p:nvSpPr>
        <p:spPr>
          <a:xfrm>
            <a:off x="457200" y="332656"/>
            <a:ext cx="8229600" cy="706090"/>
          </a:xfrm>
        </p:spPr>
        <p:txBody>
          <a:bodyPr>
            <a:normAutofit/>
          </a:bodyPr>
          <a:lstStyle/>
          <a:p>
            <a:r>
              <a:rPr lang="zh-CN" altLang="en-US" b="0" dirty="0" smtClean="0">
                <a:solidFill>
                  <a:schemeClr val="tx1"/>
                </a:solidFill>
                <a:latin typeface="+mj-ea"/>
              </a:rPr>
              <a:t>互联网</a:t>
            </a:r>
            <a:r>
              <a:rPr lang="zh-CN" altLang="en-US" b="0" dirty="0">
                <a:solidFill>
                  <a:schemeClr val="tx1"/>
                </a:solidFill>
                <a:latin typeface="+mj-ea"/>
              </a:rPr>
              <a:t>发展历程</a:t>
            </a:r>
          </a:p>
        </p:txBody>
      </p:sp>
    </p:spTree>
    <p:extLst>
      <p:ext uri="{BB962C8B-B14F-4D97-AF65-F5344CB8AC3E}">
        <p14:creationId xmlns:p14="http://schemas.microsoft.com/office/powerpoint/2010/main" val="40746495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内容占位符 2"/>
          <p:cNvSpPr txBox="1">
            <a:spLocks/>
          </p:cNvSpPr>
          <p:nvPr/>
        </p:nvSpPr>
        <p:spPr bwMode="auto">
          <a:xfrm>
            <a:off x="242191" y="1052512"/>
            <a:ext cx="86042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r>
              <a:rPr lang="en-US" altLang="zh-CN" dirty="0">
                <a:latin typeface="Calibri" panose="020F0502020204030204" pitchFamily="34" charset="0"/>
              </a:rPr>
              <a:t>Web 3.0</a:t>
            </a:r>
          </a:p>
          <a:p>
            <a:pPr lvl="1" eaLnBrk="1" hangingPunct="1"/>
            <a:r>
              <a:rPr lang="zh-CN" altLang="en-US" dirty="0">
                <a:latin typeface="Calibri" panose="020F0502020204030204" pitchFamily="34" charset="0"/>
              </a:rPr>
              <a:t>大众从消费者变成生产者</a:t>
            </a:r>
            <a:endParaRPr lang="en-US" altLang="zh-CN" dirty="0">
              <a:latin typeface="Calibri" panose="020F0502020204030204" pitchFamily="34" charset="0"/>
            </a:endParaRPr>
          </a:p>
          <a:p>
            <a:pPr lvl="1" eaLnBrk="1" hangingPunct="1"/>
            <a:r>
              <a:rPr lang="zh-CN" altLang="en-US" dirty="0">
                <a:latin typeface="Calibri" panose="020F0502020204030204" pitchFamily="34" charset="0"/>
              </a:rPr>
              <a:t>社会网络兴起</a:t>
            </a:r>
            <a:endParaRPr lang="en-US" altLang="zh-CN" dirty="0">
              <a:latin typeface="Calibri" panose="020F0502020204030204" pitchFamily="34" charset="0"/>
            </a:endParaRPr>
          </a:p>
          <a:p>
            <a:pPr eaLnBrk="1" hangingPunct="1"/>
            <a:r>
              <a:rPr lang="zh-CN" altLang="en-US" sz="3600" b="1" dirty="0">
                <a:solidFill>
                  <a:srgbClr val="FF0000"/>
                </a:solidFill>
                <a:latin typeface="Calibri" panose="020F0502020204030204" pitchFamily="34" charset="0"/>
              </a:rPr>
              <a:t>人类跑步进入大</a:t>
            </a:r>
            <a:r>
              <a:rPr lang="zh-CN" altLang="en-US" sz="3600" b="1" dirty="0" smtClean="0">
                <a:solidFill>
                  <a:srgbClr val="FF0000"/>
                </a:solidFill>
                <a:latin typeface="Calibri" panose="020F0502020204030204" pitchFamily="34" charset="0"/>
              </a:rPr>
              <a:t>数据</a:t>
            </a:r>
            <a:r>
              <a:rPr lang="en-US" altLang="zh-CN" sz="3600" b="1" dirty="0" smtClean="0">
                <a:solidFill>
                  <a:srgbClr val="FF0000"/>
                </a:solidFill>
                <a:latin typeface="Calibri" panose="020F0502020204030204" pitchFamily="34" charset="0"/>
              </a:rPr>
              <a:t>(Big Data)</a:t>
            </a:r>
            <a:r>
              <a:rPr lang="zh-CN" altLang="en-US" sz="3600" b="1" dirty="0" smtClean="0">
                <a:solidFill>
                  <a:srgbClr val="FF0000"/>
                </a:solidFill>
                <a:latin typeface="Calibri" panose="020F0502020204030204" pitchFamily="34" charset="0"/>
              </a:rPr>
              <a:t>时代</a:t>
            </a:r>
            <a:r>
              <a:rPr lang="zh-CN" altLang="en-US" sz="3600" b="1" dirty="0">
                <a:solidFill>
                  <a:srgbClr val="FF0000"/>
                </a:solidFill>
                <a:latin typeface="Calibri" panose="020F0502020204030204" pitchFamily="34" charset="0"/>
              </a:rPr>
              <a:t>！！！</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03" y="3429000"/>
            <a:ext cx="5118100" cy="33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2"/>
          <p:cNvSpPr txBox="1">
            <a:spLocks/>
          </p:cNvSpPr>
          <p:nvPr/>
        </p:nvSpPr>
        <p:spPr>
          <a:xfrm>
            <a:off x="476553" y="312386"/>
            <a:ext cx="8229600" cy="70609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mtClean="0">
                <a:latin typeface="+mj-ea"/>
              </a:rPr>
              <a:t>互联网发展历程</a:t>
            </a:r>
            <a:endParaRPr lang="zh-CN" altLang="en-US" dirty="0">
              <a:latin typeface="+mj-ea"/>
            </a:endParaRPr>
          </a:p>
        </p:txBody>
      </p:sp>
    </p:spTree>
    <p:extLst>
      <p:ext uri="{BB962C8B-B14F-4D97-AF65-F5344CB8AC3E}">
        <p14:creationId xmlns:p14="http://schemas.microsoft.com/office/powerpoint/2010/main" val="4003534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参考教材</a:t>
            </a:r>
            <a:endParaRPr lang="zh-CN" altLang="en-US" dirty="0"/>
          </a:p>
        </p:txBody>
      </p:sp>
      <p:sp>
        <p:nvSpPr>
          <p:cNvPr id="3" name="内容占位符 2"/>
          <p:cNvSpPr>
            <a:spLocks noGrp="1"/>
          </p:cNvSpPr>
          <p:nvPr>
            <p:ph idx="1"/>
          </p:nvPr>
        </p:nvSpPr>
        <p:spPr>
          <a:xfrm>
            <a:off x="251520" y="1847790"/>
            <a:ext cx="5557838" cy="4351338"/>
          </a:xfrm>
        </p:spPr>
        <p:txBody>
          <a:bodyPr>
            <a:normAutofit/>
          </a:bodyPr>
          <a:lstStyle/>
          <a:p>
            <a:r>
              <a:rPr lang="en-US" altLang="zh-CN" sz="2400" dirty="0"/>
              <a:t>J. Han, M. </a:t>
            </a:r>
            <a:r>
              <a:rPr lang="en-US" altLang="zh-CN" sz="2400" dirty="0" err="1"/>
              <a:t>Kamber</a:t>
            </a:r>
            <a:r>
              <a:rPr lang="en-US" altLang="zh-CN" sz="2400" dirty="0"/>
              <a:t>, and Jian Pei. </a:t>
            </a:r>
            <a:r>
              <a:rPr lang="en-US" altLang="zh-CN" sz="2400" b="1" dirty="0"/>
              <a:t>Data Mining: Concepts and Techniques. </a:t>
            </a:r>
          </a:p>
          <a:p>
            <a:pPr lvl="1"/>
            <a:r>
              <a:rPr lang="en-US" altLang="zh-CN" sz="2000" dirty="0" smtClean="0"/>
              <a:t>《</a:t>
            </a:r>
            <a:r>
              <a:rPr lang="zh-CN" altLang="en-US" sz="2000" dirty="0"/>
              <a:t>数据挖掘：概念与技术</a:t>
            </a:r>
            <a:r>
              <a:rPr lang="en-US" altLang="zh-CN" sz="2000" dirty="0" smtClean="0"/>
              <a:t>》</a:t>
            </a:r>
            <a:r>
              <a:rPr lang="zh-CN" altLang="en-US" sz="2000" dirty="0" smtClean="0"/>
              <a:t>，机械</a:t>
            </a:r>
            <a:r>
              <a:rPr lang="zh-CN" altLang="en-US" sz="2000" dirty="0"/>
              <a:t>工业</a:t>
            </a:r>
            <a:r>
              <a:rPr lang="zh-CN" altLang="en-US" sz="2000" dirty="0" smtClean="0"/>
              <a:t>出版社</a:t>
            </a:r>
            <a:endParaRPr lang="en-US" altLang="zh-CN" sz="1600" dirty="0" smtClean="0"/>
          </a:p>
          <a:p>
            <a:pPr lvl="1"/>
            <a:endParaRPr lang="en-US" altLang="zh-CN" sz="1400" dirty="0" smtClean="0"/>
          </a:p>
          <a:p>
            <a:pPr lvl="1"/>
            <a:endParaRPr lang="en-US" altLang="zh-CN" sz="1400" dirty="0"/>
          </a:p>
          <a:p>
            <a:pPr marL="457200" lvl="1" indent="0">
              <a:buNone/>
            </a:pPr>
            <a:endParaRPr lang="en-US" altLang="zh-CN" sz="1400" dirty="0" smtClean="0"/>
          </a:p>
          <a:p>
            <a:r>
              <a:rPr lang="en-US" altLang="zh-CN" sz="2400" dirty="0"/>
              <a:t>Christopher D. Manning, </a:t>
            </a:r>
            <a:r>
              <a:rPr lang="en-US" altLang="zh-CN" sz="2400" dirty="0" err="1"/>
              <a:t>Prabhakar</a:t>
            </a:r>
            <a:r>
              <a:rPr lang="en-US" altLang="zh-CN" sz="2400" dirty="0"/>
              <a:t> </a:t>
            </a:r>
            <a:r>
              <a:rPr lang="en-US" altLang="zh-CN" sz="2400" dirty="0" err="1"/>
              <a:t>Raghavan</a:t>
            </a:r>
            <a:r>
              <a:rPr lang="en-US" altLang="zh-CN" sz="2400" dirty="0"/>
              <a:t> and </a:t>
            </a:r>
            <a:r>
              <a:rPr lang="en-US" altLang="zh-CN" sz="2400" dirty="0" err="1"/>
              <a:t>Hinrich</a:t>
            </a:r>
            <a:r>
              <a:rPr lang="en-US" altLang="zh-CN" sz="2400" dirty="0"/>
              <a:t> </a:t>
            </a:r>
            <a:r>
              <a:rPr lang="en-US" altLang="zh-CN" sz="2400" dirty="0" err="1"/>
              <a:t>Schütze</a:t>
            </a:r>
            <a:r>
              <a:rPr lang="en-US" altLang="zh-CN" sz="2400" dirty="0"/>
              <a:t>, </a:t>
            </a:r>
            <a:r>
              <a:rPr lang="en-US" altLang="zh-CN" sz="2400" b="1" dirty="0"/>
              <a:t>Introduction to Information </a:t>
            </a:r>
            <a:r>
              <a:rPr lang="en-US" altLang="zh-CN" sz="2400" b="1" dirty="0" smtClean="0"/>
              <a:t>Retrieval. </a:t>
            </a:r>
            <a:r>
              <a:rPr lang="en-US" altLang="zh-CN" sz="2000" dirty="0" smtClean="0"/>
              <a:t>《</a:t>
            </a:r>
            <a:r>
              <a:rPr lang="zh-CN" altLang="en-US" sz="2000" dirty="0"/>
              <a:t>信息检索导论</a:t>
            </a:r>
            <a:r>
              <a:rPr lang="en-US" altLang="zh-CN" sz="2000" dirty="0" smtClean="0"/>
              <a:t>》</a:t>
            </a:r>
            <a:r>
              <a:rPr lang="zh-CN" altLang="en-US" sz="2000" dirty="0" smtClean="0"/>
              <a:t>，</a:t>
            </a:r>
            <a:r>
              <a:rPr lang="zh-CN" altLang="en-US" sz="2000" dirty="0"/>
              <a:t>人民邮电出版社</a:t>
            </a:r>
          </a:p>
        </p:txBody>
      </p:sp>
      <p:pic>
        <p:nvPicPr>
          <p:cNvPr id="5" name="图片 4"/>
          <p:cNvPicPr>
            <a:picLocks noChangeAspect="1"/>
          </p:cNvPicPr>
          <p:nvPr/>
        </p:nvPicPr>
        <p:blipFill>
          <a:blip r:embed="rId3"/>
          <a:stretch>
            <a:fillRect/>
          </a:stretch>
        </p:blipFill>
        <p:spPr>
          <a:xfrm>
            <a:off x="5779607" y="1592291"/>
            <a:ext cx="1658614" cy="2312294"/>
          </a:xfrm>
          <a:prstGeom prst="rect">
            <a:avLst/>
          </a:prstGeom>
        </p:spPr>
      </p:pic>
      <p:pic>
        <p:nvPicPr>
          <p:cNvPr id="1026" name="Picture 2" descr="âintroduction to information retrieval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8903" y="4111764"/>
            <a:ext cx="1629568" cy="2492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na.ssl-images-amazon.com/images/I/514mseIGfrL._SX361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8786" y="4111764"/>
            <a:ext cx="1527710" cy="24927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æ°æ®æææ¦å¿µä¸æ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8471" y="1592291"/>
            <a:ext cx="1578025" cy="231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082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276350"/>
            <a:ext cx="735330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0598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CN" dirty="0" smtClean="0">
                <a:ea typeface="ＭＳ Ｐゴシック" pitchFamily="34" charset="-128"/>
              </a:rPr>
              <a:t>Information Retrieval</a:t>
            </a:r>
          </a:p>
        </p:txBody>
      </p:sp>
      <p:sp>
        <p:nvSpPr>
          <p:cNvPr id="19459" name="Content Placeholder 2"/>
          <p:cNvSpPr>
            <a:spLocks noGrp="1"/>
          </p:cNvSpPr>
          <p:nvPr>
            <p:ph idx="1"/>
          </p:nvPr>
        </p:nvSpPr>
        <p:spPr/>
        <p:txBody>
          <a:bodyPr/>
          <a:lstStyle/>
          <a:p>
            <a:pPr eaLnBrk="1" hangingPunct="1">
              <a:lnSpc>
                <a:spcPct val="80000"/>
              </a:lnSpc>
              <a:buClr>
                <a:srgbClr val="357E69"/>
              </a:buClr>
            </a:pPr>
            <a:r>
              <a:rPr lang="en-US" altLang="zh-CN" sz="3000" dirty="0" smtClean="0">
                <a:ea typeface="ＭＳ Ｐゴシック" pitchFamily="34" charset="-128"/>
              </a:rPr>
              <a:t>Information Retrieval (IR) is </a:t>
            </a:r>
            <a:r>
              <a:rPr lang="en-US" altLang="zh-CN" sz="3000" dirty="0" smtClean="0">
                <a:solidFill>
                  <a:srgbClr val="357E69"/>
                </a:solidFill>
                <a:ea typeface="ＭＳ Ｐゴシック" pitchFamily="34" charset="-128"/>
              </a:rPr>
              <a:t>finding material</a:t>
            </a:r>
            <a:r>
              <a:rPr lang="en-US" altLang="zh-CN" sz="3000" dirty="0" smtClean="0">
                <a:ea typeface="ＭＳ Ｐゴシック" pitchFamily="34" charset="-128"/>
              </a:rPr>
              <a:t> (usually documents) of an </a:t>
            </a:r>
            <a:r>
              <a:rPr lang="en-US" altLang="zh-CN" sz="3000" dirty="0" smtClean="0">
                <a:solidFill>
                  <a:srgbClr val="357E69"/>
                </a:solidFill>
                <a:ea typeface="ＭＳ Ｐゴシック" pitchFamily="34" charset="-128"/>
              </a:rPr>
              <a:t>unstructured</a:t>
            </a:r>
            <a:r>
              <a:rPr lang="en-US" altLang="zh-CN" sz="3000" dirty="0" smtClean="0">
                <a:ea typeface="ＭＳ Ｐゴシック" pitchFamily="34" charset="-128"/>
              </a:rPr>
              <a:t> nature (usually text) that satisfies an </a:t>
            </a:r>
            <a:r>
              <a:rPr lang="en-US" altLang="zh-CN" sz="3000" dirty="0" smtClean="0">
                <a:solidFill>
                  <a:srgbClr val="357E69"/>
                </a:solidFill>
                <a:ea typeface="ＭＳ Ｐゴシック" pitchFamily="34" charset="-128"/>
              </a:rPr>
              <a:t>information need</a:t>
            </a:r>
            <a:r>
              <a:rPr lang="en-US" altLang="zh-CN" sz="3000" dirty="0" smtClean="0">
                <a:ea typeface="ＭＳ Ｐゴシック" pitchFamily="34" charset="-128"/>
              </a:rPr>
              <a:t> from </a:t>
            </a:r>
            <a:r>
              <a:rPr lang="en-US" altLang="zh-CN" sz="3000" dirty="0" smtClean="0">
                <a:solidFill>
                  <a:srgbClr val="357E69"/>
                </a:solidFill>
                <a:ea typeface="ＭＳ Ｐゴシック" pitchFamily="34" charset="-128"/>
              </a:rPr>
              <a:t>large </a:t>
            </a:r>
            <a:r>
              <a:rPr lang="en-US" altLang="zh-CN" sz="3000" dirty="0" smtClean="0">
                <a:solidFill>
                  <a:srgbClr val="357E69"/>
                </a:solidFill>
                <a:ea typeface="ＭＳ Ｐゴシック" pitchFamily="34" charset="-128"/>
              </a:rPr>
              <a:t>collections</a:t>
            </a:r>
            <a:r>
              <a:rPr lang="en-US" altLang="zh-CN" sz="3000" dirty="0" smtClean="0">
                <a:ea typeface="ＭＳ Ｐゴシック" pitchFamily="34" charset="-128"/>
              </a:rPr>
              <a:t> (usually stored on computers).</a:t>
            </a:r>
          </a:p>
          <a:p>
            <a:pPr eaLnBrk="1" hangingPunct="1">
              <a:lnSpc>
                <a:spcPct val="80000"/>
              </a:lnSpc>
              <a:buClr>
                <a:srgbClr val="357E69"/>
              </a:buClr>
            </a:pPr>
            <a:endParaRPr lang="en-US" altLang="zh-CN" sz="3000" dirty="0" smtClean="0">
              <a:ea typeface="ＭＳ Ｐゴシック" pitchFamily="34" charset="-128"/>
            </a:endParaRPr>
          </a:p>
          <a:p>
            <a:pPr lvl="1" eaLnBrk="1" hangingPunct="1">
              <a:lnSpc>
                <a:spcPct val="80000"/>
              </a:lnSpc>
            </a:pPr>
            <a:r>
              <a:rPr lang="en-US" altLang="zh-CN" sz="2600" dirty="0" smtClean="0">
                <a:ea typeface="ＭＳ Ｐゴシック" pitchFamily="34" charset="-128"/>
              </a:rPr>
              <a:t>These days we frequently think first of </a:t>
            </a:r>
            <a:r>
              <a:rPr lang="en-US" altLang="zh-CN" sz="2600" dirty="0" smtClean="0">
                <a:solidFill>
                  <a:srgbClr val="9BBB59"/>
                </a:solidFill>
                <a:ea typeface="ＭＳ Ｐゴシック" pitchFamily="34" charset="-128"/>
              </a:rPr>
              <a:t>web search</a:t>
            </a:r>
            <a:r>
              <a:rPr lang="en-US" altLang="zh-CN" sz="2600" dirty="0" smtClean="0">
                <a:ea typeface="ＭＳ Ｐゴシック" pitchFamily="34" charset="-128"/>
              </a:rPr>
              <a:t>, but there are many other cases:</a:t>
            </a:r>
          </a:p>
          <a:p>
            <a:pPr lvl="2" eaLnBrk="1" hangingPunct="1">
              <a:lnSpc>
                <a:spcPct val="80000"/>
              </a:lnSpc>
            </a:pPr>
            <a:r>
              <a:rPr lang="en-US" altLang="zh-CN" sz="2200" dirty="0" smtClean="0">
                <a:solidFill>
                  <a:srgbClr val="9BBB59"/>
                </a:solidFill>
                <a:ea typeface="ＭＳ Ｐゴシック" pitchFamily="34" charset="-128"/>
              </a:rPr>
              <a:t>E-mail search</a:t>
            </a:r>
          </a:p>
          <a:p>
            <a:pPr lvl="2" eaLnBrk="1" hangingPunct="1">
              <a:lnSpc>
                <a:spcPct val="80000"/>
              </a:lnSpc>
            </a:pPr>
            <a:r>
              <a:rPr lang="en-US" altLang="zh-CN" sz="2200" dirty="0" smtClean="0">
                <a:solidFill>
                  <a:srgbClr val="9BBB59"/>
                </a:solidFill>
                <a:ea typeface="ＭＳ Ｐゴシック" pitchFamily="34" charset="-128"/>
              </a:rPr>
              <a:t>Searching your laptop</a:t>
            </a:r>
          </a:p>
          <a:p>
            <a:pPr lvl="2" eaLnBrk="1" hangingPunct="1">
              <a:lnSpc>
                <a:spcPct val="80000"/>
              </a:lnSpc>
            </a:pPr>
            <a:r>
              <a:rPr lang="en-US" altLang="zh-CN" sz="2200" dirty="0" smtClean="0">
                <a:solidFill>
                  <a:srgbClr val="9BBB59"/>
                </a:solidFill>
                <a:ea typeface="ＭＳ Ｐゴシック" pitchFamily="34" charset="-128"/>
              </a:rPr>
              <a:t>Corporate knowledge bases</a:t>
            </a:r>
          </a:p>
          <a:p>
            <a:pPr lvl="2" eaLnBrk="1" hangingPunct="1">
              <a:lnSpc>
                <a:spcPct val="80000"/>
              </a:lnSpc>
            </a:pPr>
            <a:r>
              <a:rPr lang="en-US" altLang="zh-CN" sz="2200" dirty="0" smtClean="0">
                <a:solidFill>
                  <a:srgbClr val="9BBB59"/>
                </a:solidFill>
                <a:ea typeface="ＭＳ Ｐゴシック" pitchFamily="34" charset="-128"/>
              </a:rPr>
              <a:t>Legal information retrieval</a:t>
            </a:r>
          </a:p>
        </p:txBody>
      </p:sp>
      <p:sp>
        <p:nvSpPr>
          <p:cNvPr id="51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fld id="{5BAF813D-83B3-478D-A999-68B576F7E894}" type="slidenum">
              <a:rPr lang="en-US" altLang="zh-CN" sz="1200" smtClean="0">
                <a:solidFill>
                  <a:srgbClr val="898989"/>
                </a:solidFill>
                <a:ea typeface="ＭＳ Ｐゴシック" pitchFamily="34" charset="-128"/>
                <a:cs typeface="Arial Unicode MS" pitchFamily="34" charset="-128"/>
              </a:rPr>
              <a:pPr eaLnBrk="1" hangingPunct="1">
                <a:spcBef>
                  <a:spcPct val="0"/>
                </a:spcBef>
                <a:buFontTx/>
                <a:buNone/>
              </a:pPr>
              <a:t>41</a:t>
            </a:fld>
            <a:endParaRPr lang="en-US" altLang="zh-CN" sz="1200" smtClean="0">
              <a:solidFill>
                <a:srgbClr val="898989"/>
              </a:solidFill>
              <a:ea typeface="ＭＳ Ｐゴシック" pitchFamily="34" charset="-128"/>
              <a:cs typeface="Arial Unicode MS" pitchFamily="34" charset="-128"/>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5013176"/>
            <a:ext cx="16954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09107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600" smtClean="0">
                <a:ea typeface="ＭＳ Ｐゴシック" pitchFamily="34" charset="-128"/>
              </a:rPr>
              <a:t>Basic assumptions of Information Retrieval</a:t>
            </a:r>
          </a:p>
        </p:txBody>
      </p:sp>
      <p:sp>
        <p:nvSpPr>
          <p:cNvPr id="27651" name="Rectangle 3"/>
          <p:cNvSpPr>
            <a:spLocks noGrp="1" noChangeArrowheads="1"/>
          </p:cNvSpPr>
          <p:nvPr>
            <p:ph idx="1"/>
          </p:nvPr>
        </p:nvSpPr>
        <p:spPr/>
        <p:txBody>
          <a:bodyPr/>
          <a:lstStyle/>
          <a:p>
            <a:pPr eaLnBrk="1" hangingPunct="1">
              <a:buClr>
                <a:srgbClr val="357E69"/>
              </a:buClr>
            </a:pPr>
            <a:r>
              <a:rPr lang="en-US" altLang="zh-CN" dirty="0" smtClean="0">
                <a:solidFill>
                  <a:srgbClr val="357E69"/>
                </a:solidFill>
                <a:ea typeface="ＭＳ Ｐゴシック" pitchFamily="34" charset="-128"/>
              </a:rPr>
              <a:t>Collection</a:t>
            </a:r>
            <a:r>
              <a:rPr lang="en-US" altLang="zh-CN" dirty="0" smtClean="0">
                <a:ea typeface="ＭＳ Ｐゴシック" pitchFamily="34" charset="-128"/>
              </a:rPr>
              <a:t>: A set of documents</a:t>
            </a:r>
          </a:p>
          <a:p>
            <a:pPr lvl="1" eaLnBrk="1" hangingPunct="1"/>
            <a:r>
              <a:rPr lang="en-US" altLang="zh-CN" dirty="0" smtClean="0">
                <a:ea typeface="ＭＳ Ｐゴシック" pitchFamily="34" charset="-128"/>
              </a:rPr>
              <a:t>Assume it is a static collection for the moment</a:t>
            </a:r>
          </a:p>
          <a:p>
            <a:pPr lvl="1" eaLnBrk="1" hangingPunct="1"/>
            <a:endParaRPr lang="en-US" altLang="zh-CN" dirty="0" smtClean="0">
              <a:ea typeface="ＭＳ Ｐゴシック" pitchFamily="34" charset="-128"/>
            </a:endParaRPr>
          </a:p>
          <a:p>
            <a:pPr eaLnBrk="1" hangingPunct="1"/>
            <a:r>
              <a:rPr lang="en-US" altLang="zh-CN" dirty="0" smtClean="0">
                <a:solidFill>
                  <a:srgbClr val="357E69"/>
                </a:solidFill>
                <a:ea typeface="ＭＳ Ｐゴシック" pitchFamily="34" charset="-128"/>
              </a:rPr>
              <a:t>Goal</a:t>
            </a:r>
            <a:r>
              <a:rPr lang="en-US" altLang="zh-CN" dirty="0" smtClean="0">
                <a:ea typeface="ＭＳ Ｐゴシック" pitchFamily="34" charset="-128"/>
              </a:rPr>
              <a:t>: Retrieve documents with information that is </a:t>
            </a:r>
            <a:r>
              <a:rPr lang="en-US" altLang="zh-CN" dirty="0" smtClean="0">
                <a:solidFill>
                  <a:schemeClr val="accent2"/>
                </a:solidFill>
                <a:ea typeface="ＭＳ Ｐゴシック" pitchFamily="34" charset="-128"/>
              </a:rPr>
              <a:t>relevant</a:t>
            </a:r>
            <a:r>
              <a:rPr lang="en-US" altLang="zh-CN" dirty="0" smtClean="0">
                <a:ea typeface="ＭＳ Ｐゴシック" pitchFamily="34" charset="-128"/>
              </a:rPr>
              <a:t> to the user’s </a:t>
            </a:r>
            <a:r>
              <a:rPr lang="en-US" altLang="zh-CN" dirty="0" smtClean="0">
                <a:solidFill>
                  <a:srgbClr val="C0504D"/>
                </a:solidFill>
                <a:ea typeface="ＭＳ Ｐゴシック" pitchFamily="34" charset="-128"/>
              </a:rPr>
              <a:t>information need</a:t>
            </a:r>
            <a:r>
              <a:rPr lang="en-US" altLang="zh-CN" dirty="0" smtClean="0">
                <a:solidFill>
                  <a:schemeClr val="hlink"/>
                </a:solidFill>
                <a:ea typeface="ＭＳ Ｐゴシック" pitchFamily="34" charset="-128"/>
              </a:rPr>
              <a:t> </a:t>
            </a:r>
            <a:r>
              <a:rPr lang="en-US" altLang="zh-CN" dirty="0" smtClean="0">
                <a:solidFill>
                  <a:srgbClr val="0D0D0D"/>
                </a:solidFill>
                <a:ea typeface="ＭＳ Ｐゴシック" pitchFamily="34" charset="-128"/>
              </a:rPr>
              <a:t>and helps the user complete a </a:t>
            </a:r>
            <a:r>
              <a:rPr lang="en-US" altLang="zh-CN" dirty="0" smtClean="0">
                <a:solidFill>
                  <a:schemeClr val="accent2"/>
                </a:solidFill>
                <a:ea typeface="ＭＳ Ｐゴシック" pitchFamily="34" charset="-128"/>
              </a:rPr>
              <a:t>task</a:t>
            </a:r>
          </a:p>
        </p:txBody>
      </p:sp>
      <p:sp>
        <p:nvSpPr>
          <p:cNvPr id="819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fld id="{D5D3D910-E2E0-4D70-B2D2-D9ADF01898C8}" type="slidenum">
              <a:rPr lang="en-US" altLang="zh-CN" sz="1200" smtClean="0">
                <a:solidFill>
                  <a:srgbClr val="898989"/>
                </a:solidFill>
                <a:ea typeface="ＭＳ Ｐゴシック" pitchFamily="34" charset="-128"/>
                <a:cs typeface="Arial Unicode MS" pitchFamily="34" charset="-128"/>
              </a:rPr>
              <a:pPr eaLnBrk="1" hangingPunct="1">
                <a:spcBef>
                  <a:spcPct val="0"/>
                </a:spcBef>
                <a:buFontTx/>
                <a:buNone/>
              </a:pPr>
              <a:t>42</a:t>
            </a:fld>
            <a:endParaRPr lang="en-US" altLang="zh-CN" sz="1200" smtClean="0">
              <a:solidFill>
                <a:srgbClr val="898989"/>
              </a:solidFill>
              <a:ea typeface="ＭＳ Ｐゴシック" pitchFamily="34" charset="-128"/>
              <a:cs typeface="Arial Unicode MS" pitchFamily="34" charset="-128"/>
            </a:endParaRPr>
          </a:p>
        </p:txBody>
      </p:sp>
      <p:sp>
        <p:nvSpPr>
          <p:cNvPr id="8197" name="TextBox 5"/>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8"/>
              </a:rPr>
              <a:t>Sec. 1.1</a:t>
            </a:r>
          </a:p>
        </p:txBody>
      </p:sp>
    </p:spTree>
    <p:extLst>
      <p:ext uri="{BB962C8B-B14F-4D97-AF65-F5344CB8AC3E}">
        <p14:creationId xmlns:p14="http://schemas.microsoft.com/office/powerpoint/2010/main" val="35388519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 name="Rectangle 6"/>
          <p:cNvSpPr/>
          <p:nvPr/>
        </p:nvSpPr>
        <p:spPr>
          <a:xfrm>
            <a:off x="5410200" y="4191000"/>
            <a:ext cx="3505200" cy="533400"/>
          </a:xfrm>
          <a:prstGeom prst="rect">
            <a:avLst/>
          </a:prstGeom>
          <a:solidFill>
            <a:srgbClr val="FAC09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b="1" dirty="0">
                <a:solidFill>
                  <a:srgbClr val="000000"/>
                </a:solidFill>
                <a:latin typeface="Consolas"/>
                <a:cs typeface="Consolas"/>
              </a:rPr>
              <a:t>how trap mice alive</a:t>
            </a:r>
          </a:p>
        </p:txBody>
      </p:sp>
      <p:sp>
        <p:nvSpPr>
          <p:cNvPr id="9219" name="Rectangle 2"/>
          <p:cNvSpPr>
            <a:spLocks noGrp="1" noChangeArrowheads="1"/>
          </p:cNvSpPr>
          <p:nvPr>
            <p:ph type="title"/>
          </p:nvPr>
        </p:nvSpPr>
        <p:spPr/>
        <p:txBody>
          <a:bodyPr/>
          <a:lstStyle/>
          <a:p>
            <a:pPr eaLnBrk="1" hangingPunct="1"/>
            <a:r>
              <a:rPr lang="en-US" altLang="zh-CN" smtClean="0">
                <a:ea typeface="ＭＳ Ｐゴシック" pitchFamily="34" charset="-128"/>
              </a:rPr>
              <a:t>The classic search model</a:t>
            </a:r>
          </a:p>
        </p:txBody>
      </p:sp>
      <p:sp>
        <p:nvSpPr>
          <p:cNvPr id="9220" name="Line 3"/>
          <p:cNvSpPr>
            <a:spLocks noChangeShapeType="1"/>
          </p:cNvSpPr>
          <p:nvPr/>
        </p:nvSpPr>
        <p:spPr bwMode="auto">
          <a:xfrm>
            <a:off x="5308600" y="5761038"/>
            <a:ext cx="0" cy="2381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spAutoFit/>
          </a:bodyPr>
          <a:lstStyle/>
          <a:p>
            <a:endParaRPr lang="zh-CN" altLang="en-US"/>
          </a:p>
        </p:txBody>
      </p:sp>
      <p:sp>
        <p:nvSpPr>
          <p:cNvPr id="9221" name="AutoShape 4"/>
          <p:cNvSpPr>
            <a:spLocks noChangeArrowheads="1"/>
          </p:cNvSpPr>
          <p:nvPr/>
        </p:nvSpPr>
        <p:spPr bwMode="auto">
          <a:xfrm>
            <a:off x="5562600" y="6142038"/>
            <a:ext cx="1617663" cy="639762"/>
          </a:xfrm>
          <a:prstGeom prst="flowChartMultidocument">
            <a:avLst/>
          </a:prstGeom>
          <a:solidFill>
            <a:srgbClr val="C6D9F1"/>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Collection</a:t>
            </a:r>
          </a:p>
        </p:txBody>
      </p:sp>
      <p:sp>
        <p:nvSpPr>
          <p:cNvPr id="28677" name="Oval 5"/>
          <p:cNvSpPr>
            <a:spLocks noChangeArrowheads="1"/>
          </p:cNvSpPr>
          <p:nvPr/>
        </p:nvSpPr>
        <p:spPr bwMode="auto">
          <a:xfrm>
            <a:off x="1939925" y="1587500"/>
            <a:ext cx="1617663" cy="639763"/>
          </a:xfrm>
          <a:prstGeom prst="ellipse">
            <a:avLst/>
          </a:prstGeom>
          <a:solidFill>
            <a:schemeClr val="tx2">
              <a:lumMod val="20000"/>
              <a:lumOff val="80000"/>
            </a:schemeClr>
          </a:solidFill>
          <a:ln w="9525">
            <a:solidFill>
              <a:srgbClr val="000000"/>
            </a:solidFill>
            <a:round/>
            <a:headEnd/>
            <a:tailEnd/>
          </a:ln>
        </p:spPr>
        <p:txBody>
          <a:bodyPr/>
          <a:lstStyle/>
          <a:p>
            <a:pPr algn="ctr" eaLnBrk="0" fontAlgn="auto" hangingPunct="0">
              <a:spcBef>
                <a:spcPts val="0"/>
              </a:spcBef>
              <a:spcAft>
                <a:spcPts val="0"/>
              </a:spcAft>
              <a:defRPr/>
            </a:pPr>
            <a:r>
              <a:rPr lang="en-US" sz="1400" b="1" dirty="0">
                <a:latin typeface="Arial" charset="0"/>
                <a:cs typeface="+mn-cs"/>
              </a:rPr>
              <a:t>User task</a:t>
            </a:r>
          </a:p>
        </p:txBody>
      </p:sp>
      <p:sp>
        <p:nvSpPr>
          <p:cNvPr id="9223" name="Oval 6"/>
          <p:cNvSpPr>
            <a:spLocks noChangeArrowheads="1"/>
          </p:cNvSpPr>
          <p:nvPr/>
        </p:nvSpPr>
        <p:spPr bwMode="auto">
          <a:xfrm>
            <a:off x="1939925" y="2867025"/>
            <a:ext cx="1617663" cy="638175"/>
          </a:xfrm>
          <a:prstGeom prst="ellipse">
            <a:avLst/>
          </a:prstGeom>
          <a:solidFill>
            <a:srgbClr val="C6D9F1"/>
          </a:solidFill>
          <a:ln w="9525">
            <a:solidFill>
              <a:srgbClr val="000000"/>
            </a:solidFill>
            <a:round/>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 Info need</a:t>
            </a:r>
            <a:br>
              <a:rPr lang="en-US" altLang="zh-CN" sz="1400" b="1">
                <a:latin typeface="Arial" charset="0"/>
              </a:rPr>
            </a:br>
            <a:endParaRPr lang="en-US" altLang="zh-CN" sz="1400" b="1">
              <a:latin typeface="Arial" charset="0"/>
            </a:endParaRPr>
          </a:p>
        </p:txBody>
      </p:sp>
      <p:sp>
        <p:nvSpPr>
          <p:cNvPr id="9224" name="AutoShape 7"/>
          <p:cNvSpPr>
            <a:spLocks noChangeArrowheads="1"/>
          </p:cNvSpPr>
          <p:nvPr/>
        </p:nvSpPr>
        <p:spPr bwMode="auto">
          <a:xfrm>
            <a:off x="1939925" y="4038600"/>
            <a:ext cx="1617663" cy="641350"/>
          </a:xfrm>
          <a:prstGeom prst="flowChartManualInput">
            <a:avLst/>
          </a:prstGeom>
          <a:solidFill>
            <a:srgbClr val="C6D9F1"/>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Query</a:t>
            </a:r>
            <a:br>
              <a:rPr lang="en-US" altLang="zh-CN" sz="1400" b="1">
                <a:latin typeface="Arial" charset="0"/>
              </a:rPr>
            </a:br>
            <a:endParaRPr lang="en-US" altLang="zh-CN" sz="1400" b="1">
              <a:latin typeface="Arial" charset="0"/>
            </a:endParaRPr>
          </a:p>
        </p:txBody>
      </p:sp>
      <p:sp>
        <p:nvSpPr>
          <p:cNvPr id="9225" name="Line 9"/>
          <p:cNvSpPr>
            <a:spLocks noChangeShapeType="1"/>
          </p:cNvSpPr>
          <p:nvPr/>
        </p:nvSpPr>
        <p:spPr bwMode="auto">
          <a:xfrm flipH="1">
            <a:off x="2743200" y="2227263"/>
            <a:ext cx="4763" cy="66833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1"/>
          <p:cNvSpPr>
            <a:spLocks noChangeShapeType="1"/>
          </p:cNvSpPr>
          <p:nvPr/>
        </p:nvSpPr>
        <p:spPr bwMode="auto">
          <a:xfrm>
            <a:off x="2743200" y="3505200"/>
            <a:ext cx="0" cy="641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AutoShape 12"/>
          <p:cNvSpPr>
            <a:spLocks noChangeArrowheads="1"/>
          </p:cNvSpPr>
          <p:nvPr/>
        </p:nvSpPr>
        <p:spPr bwMode="auto">
          <a:xfrm>
            <a:off x="3235325" y="6049963"/>
            <a:ext cx="1617663" cy="639762"/>
          </a:xfrm>
          <a:prstGeom prst="flowChartTerminator">
            <a:avLst/>
          </a:prstGeom>
          <a:solidFill>
            <a:srgbClr val="C6D9F1"/>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Results</a:t>
            </a:r>
            <a:br>
              <a:rPr lang="en-US" altLang="zh-CN" sz="1400" b="1">
                <a:latin typeface="Arial" charset="0"/>
              </a:rPr>
            </a:br>
            <a:endParaRPr lang="en-US" altLang="zh-CN" sz="1400" b="1">
              <a:latin typeface="Arial" charset="0"/>
            </a:endParaRPr>
          </a:p>
        </p:txBody>
      </p:sp>
      <p:sp>
        <p:nvSpPr>
          <p:cNvPr id="9228" name="AutoShape 13"/>
          <p:cNvSpPr>
            <a:spLocks noChangeArrowheads="1"/>
          </p:cNvSpPr>
          <p:nvPr/>
        </p:nvSpPr>
        <p:spPr bwMode="auto">
          <a:xfrm>
            <a:off x="3235325" y="5160963"/>
            <a:ext cx="1617663" cy="639762"/>
          </a:xfrm>
          <a:prstGeom prst="flowChartProcess">
            <a:avLst/>
          </a:prstGeom>
          <a:solidFill>
            <a:srgbClr val="C6D9F1"/>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Search</a:t>
            </a:r>
          </a:p>
          <a:p>
            <a:pPr algn="ctr">
              <a:spcBef>
                <a:spcPct val="0"/>
              </a:spcBef>
              <a:buFontTx/>
              <a:buNone/>
            </a:pPr>
            <a:r>
              <a:rPr lang="en-US" altLang="zh-CN" sz="1400" b="1">
                <a:latin typeface="Arial" charset="0"/>
              </a:rPr>
              <a:t>engine</a:t>
            </a:r>
            <a:br>
              <a:rPr lang="en-US" altLang="zh-CN" sz="1400" b="1">
                <a:latin typeface="Arial" charset="0"/>
              </a:rPr>
            </a:br>
            <a:endParaRPr lang="en-US" altLang="zh-CN" sz="1400" b="1">
              <a:latin typeface="Arial" charset="0"/>
            </a:endParaRPr>
          </a:p>
        </p:txBody>
      </p:sp>
      <p:sp>
        <p:nvSpPr>
          <p:cNvPr id="9229" name="Oval 14"/>
          <p:cNvSpPr>
            <a:spLocks noChangeArrowheads="1"/>
          </p:cNvSpPr>
          <p:nvPr/>
        </p:nvSpPr>
        <p:spPr bwMode="auto">
          <a:xfrm>
            <a:off x="258763" y="6049963"/>
            <a:ext cx="1722437" cy="639762"/>
          </a:xfrm>
          <a:prstGeom prst="ellipse">
            <a:avLst/>
          </a:prstGeom>
          <a:solidFill>
            <a:srgbClr val="C6D9F1"/>
          </a:solidFill>
          <a:ln w="9525">
            <a:solidFill>
              <a:srgbClr val="000000"/>
            </a:solidFill>
            <a:round/>
            <a:headEnd/>
            <a:tailEnd/>
          </a:ln>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zh-CN" sz="1400" b="1">
                <a:latin typeface="Arial" charset="0"/>
              </a:rPr>
              <a:t>Query</a:t>
            </a:r>
            <a:br>
              <a:rPr lang="en-US" altLang="zh-CN" sz="1400" b="1">
                <a:latin typeface="Arial" charset="0"/>
              </a:rPr>
            </a:br>
            <a:r>
              <a:rPr lang="en-US" altLang="zh-CN" sz="1400" b="1">
                <a:latin typeface="Arial" charset="0"/>
              </a:rPr>
              <a:t>refinement </a:t>
            </a:r>
          </a:p>
        </p:txBody>
      </p:sp>
      <p:sp>
        <p:nvSpPr>
          <p:cNvPr id="9230" name="Line 15"/>
          <p:cNvSpPr>
            <a:spLocks noChangeShapeType="1"/>
          </p:cNvSpPr>
          <p:nvPr/>
        </p:nvSpPr>
        <p:spPr bwMode="auto">
          <a:xfrm>
            <a:off x="2819400" y="4724400"/>
            <a:ext cx="1222375" cy="4365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6"/>
          <p:cNvSpPr>
            <a:spLocks noChangeShapeType="1"/>
          </p:cNvSpPr>
          <p:nvPr/>
        </p:nvSpPr>
        <p:spPr bwMode="auto">
          <a:xfrm flipH="1" flipV="1">
            <a:off x="4841875" y="5535613"/>
            <a:ext cx="1482725" cy="6064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7"/>
          <p:cNvSpPr>
            <a:spLocks noChangeShapeType="1"/>
          </p:cNvSpPr>
          <p:nvPr/>
        </p:nvSpPr>
        <p:spPr bwMode="auto">
          <a:xfrm flipH="1">
            <a:off x="1981200" y="6359525"/>
            <a:ext cx="1254125" cy="111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Line 18"/>
          <p:cNvSpPr>
            <a:spLocks noChangeShapeType="1"/>
          </p:cNvSpPr>
          <p:nvPr/>
        </p:nvSpPr>
        <p:spPr bwMode="auto">
          <a:xfrm flipV="1">
            <a:off x="1046163" y="4495800"/>
            <a:ext cx="20637" cy="1554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4" name="Line 19"/>
          <p:cNvSpPr>
            <a:spLocks noChangeShapeType="1"/>
          </p:cNvSpPr>
          <p:nvPr/>
        </p:nvSpPr>
        <p:spPr bwMode="auto">
          <a:xfrm>
            <a:off x="1066800" y="4495800"/>
            <a:ext cx="762000"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35" name="Line 20"/>
          <p:cNvSpPr>
            <a:spLocks noChangeShapeType="1"/>
          </p:cNvSpPr>
          <p:nvPr/>
        </p:nvSpPr>
        <p:spPr bwMode="auto">
          <a:xfrm>
            <a:off x="4038600" y="5802313"/>
            <a:ext cx="0" cy="23812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54741" name="Text Box 21"/>
          <p:cNvSpPr txBox="1">
            <a:spLocks noChangeArrowheads="1"/>
          </p:cNvSpPr>
          <p:nvPr/>
        </p:nvSpPr>
        <p:spPr bwMode="auto">
          <a:xfrm>
            <a:off x="5407025" y="1557338"/>
            <a:ext cx="2951163" cy="701675"/>
          </a:xfrm>
          <a:prstGeom prst="rect">
            <a:avLst/>
          </a:prstGeom>
          <a:solidFill>
            <a:schemeClr val="accent6">
              <a:lumMod val="60000"/>
              <a:lumOff val="40000"/>
            </a:schemeClr>
          </a:solidFill>
          <a:ln w="9525">
            <a:noFill/>
            <a:miter lim="800000"/>
            <a:headEnd/>
            <a:tailEnd/>
          </a:ln>
          <a:effec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eaLnBrk="0" hangingPunct="0">
              <a:spcBef>
                <a:spcPct val="50000"/>
              </a:spcBef>
              <a:buClr>
                <a:schemeClr val="folHlink"/>
              </a:buClr>
              <a:buSzPct val="75000"/>
              <a:buFont typeface="Comic Sans MS" pitchFamily="66" charset="0"/>
              <a:buNone/>
              <a:defRPr/>
            </a:pPr>
            <a:r>
              <a:rPr kumimoji="1" lang="en-US" altLang="zh-CN" sz="2000" dirty="0" smtClean="0">
                <a:solidFill>
                  <a:schemeClr val="tx2"/>
                </a:solidFill>
                <a:latin typeface="Times New Roman" pitchFamily="18" charset="0"/>
                <a:ea typeface="ＭＳ Ｐゴシック" pitchFamily="34" charset="-128"/>
                <a:cs typeface="Arial Unicode MS" pitchFamily="34" charset="-128"/>
              </a:rPr>
              <a:t>Get rid of mice in a politically correct way</a:t>
            </a:r>
            <a:endParaRPr kumimoji="1" lang="en-US" altLang="zh-CN" sz="2000" dirty="0" smtClean="0">
              <a:solidFill>
                <a:schemeClr val="tx2"/>
              </a:solidFill>
              <a:effectLst>
                <a:outerShdw blurRad="38100" dist="38100" dir="2700000" algn="tl">
                  <a:srgbClr val="000000"/>
                </a:outerShdw>
              </a:effectLst>
              <a:latin typeface="Times New Roman" pitchFamily="18" charset="0"/>
              <a:ea typeface="ＭＳ Ｐゴシック" pitchFamily="34" charset="-128"/>
              <a:cs typeface="Arial Unicode MS" pitchFamily="34" charset="-128"/>
            </a:endParaRPr>
          </a:p>
        </p:txBody>
      </p:sp>
      <p:sp>
        <p:nvSpPr>
          <p:cNvPr id="28694" name="Text Box 22"/>
          <p:cNvSpPr txBox="1">
            <a:spLocks noChangeArrowheads="1"/>
          </p:cNvSpPr>
          <p:nvPr/>
        </p:nvSpPr>
        <p:spPr bwMode="auto">
          <a:xfrm>
            <a:off x="5410200" y="2849563"/>
            <a:ext cx="2824163" cy="579437"/>
          </a:xfrm>
          <a:prstGeom prst="rect">
            <a:avLst/>
          </a:prstGeom>
          <a:solidFill>
            <a:srgbClr val="FAC09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70000"/>
              </a:lnSpc>
              <a:spcBef>
                <a:spcPct val="50000"/>
              </a:spcBef>
              <a:buClr>
                <a:schemeClr val="folHlink"/>
              </a:buClr>
              <a:buSzPct val="75000"/>
              <a:buFont typeface="Comic Sans MS" pitchFamily="66" charset="0"/>
              <a:buNone/>
            </a:pPr>
            <a:r>
              <a:rPr kumimoji="1" lang="en-US" altLang="zh-CN" sz="2000">
                <a:solidFill>
                  <a:schemeClr val="tx2"/>
                </a:solidFill>
                <a:latin typeface="Times New Roman" charset="0"/>
                <a:ea typeface="ＭＳ Ｐゴシック" pitchFamily="34" charset="-128"/>
                <a:cs typeface="Arial Unicode MS" pitchFamily="34" charset="-128"/>
              </a:rPr>
              <a:t>Info about removing mice</a:t>
            </a:r>
          </a:p>
          <a:p>
            <a:pPr>
              <a:lnSpc>
                <a:spcPct val="40000"/>
              </a:lnSpc>
              <a:spcBef>
                <a:spcPct val="50000"/>
              </a:spcBef>
              <a:buClr>
                <a:schemeClr val="folHlink"/>
              </a:buClr>
              <a:buSzPct val="75000"/>
              <a:buFont typeface="Comic Sans MS" pitchFamily="66" charset="0"/>
              <a:buNone/>
            </a:pPr>
            <a:r>
              <a:rPr kumimoji="1" lang="en-US" altLang="zh-CN" sz="2000">
                <a:solidFill>
                  <a:schemeClr val="tx2"/>
                </a:solidFill>
                <a:latin typeface="Times New Roman" charset="0"/>
                <a:ea typeface="ＭＳ Ｐゴシック" pitchFamily="34" charset="-128"/>
                <a:cs typeface="Arial Unicode MS" pitchFamily="34" charset="-128"/>
              </a:rPr>
              <a:t>without killing them </a:t>
            </a:r>
          </a:p>
        </p:txBody>
      </p:sp>
      <p:sp>
        <p:nvSpPr>
          <p:cNvPr id="28698" name="Line 26"/>
          <p:cNvSpPr>
            <a:spLocks noChangeShapeType="1"/>
          </p:cNvSpPr>
          <p:nvPr/>
        </p:nvSpPr>
        <p:spPr bwMode="auto">
          <a:xfrm flipH="1">
            <a:off x="6781800" y="2362200"/>
            <a:ext cx="0" cy="4572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699" name="Line 27"/>
          <p:cNvSpPr>
            <a:spLocks noChangeShapeType="1"/>
          </p:cNvSpPr>
          <p:nvPr/>
        </p:nvSpPr>
        <p:spPr bwMode="auto">
          <a:xfrm>
            <a:off x="6781800" y="3429000"/>
            <a:ext cx="0" cy="762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cxnSp>
        <p:nvCxnSpPr>
          <p:cNvPr id="9240" name="AutoShape 29"/>
          <p:cNvCxnSpPr>
            <a:cxnSpLocks noChangeShapeType="1"/>
          </p:cNvCxnSpPr>
          <p:nvPr/>
        </p:nvCxnSpPr>
        <p:spPr bwMode="auto">
          <a:xfrm flipH="1">
            <a:off x="2874963" y="2357438"/>
            <a:ext cx="250825" cy="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cxnSp>
      <p:grpSp>
        <p:nvGrpSpPr>
          <p:cNvPr id="2" name="Group 30"/>
          <p:cNvGrpSpPr>
            <a:grpSpLocks/>
          </p:cNvGrpSpPr>
          <p:nvPr/>
        </p:nvGrpSpPr>
        <p:grpSpPr bwMode="auto">
          <a:xfrm>
            <a:off x="2819400" y="2373313"/>
            <a:ext cx="3951288" cy="369887"/>
            <a:chOff x="1776" y="1102"/>
            <a:chExt cx="2489" cy="233"/>
          </a:xfrm>
        </p:grpSpPr>
        <p:sp>
          <p:nvSpPr>
            <p:cNvPr id="9247" name="Text Box 31"/>
            <p:cNvSpPr txBox="1">
              <a:spLocks noChangeArrowheads="1"/>
            </p:cNvSpPr>
            <p:nvPr/>
          </p:nvSpPr>
          <p:spPr bwMode="auto">
            <a:xfrm>
              <a:off x="2277" y="1102"/>
              <a:ext cx="1127" cy="233"/>
            </a:xfrm>
            <a:prstGeom prst="rect">
              <a:avLst/>
            </a:prstGeom>
            <a:solidFill>
              <a:srgbClr val="88F29C"/>
            </a:solidFill>
            <a:ln w="28575">
              <a:solidFill>
                <a:srgbClr val="980000"/>
              </a:solidFill>
              <a:miter lim="800000"/>
              <a:headEnd/>
              <a:tailEnd/>
            </a:ln>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Clr>
                  <a:schemeClr val="folHlink"/>
                </a:buClr>
                <a:buSzPct val="75000"/>
                <a:buFont typeface="Comic Sans MS" pitchFamily="66" charset="0"/>
                <a:buNone/>
              </a:pPr>
              <a:r>
                <a:rPr kumimoji="1" lang="en-US" altLang="zh-CN" sz="1800" dirty="0">
                  <a:solidFill>
                    <a:srgbClr val="980000"/>
                  </a:solidFill>
                  <a:latin typeface="Arial" charset="0"/>
                  <a:ea typeface="ＭＳ Ｐゴシック" pitchFamily="34" charset="-128"/>
                  <a:cs typeface="Arial Unicode MS" pitchFamily="34" charset="-128"/>
                </a:rPr>
                <a:t>Misconception?</a:t>
              </a:r>
              <a:endParaRPr kumimoji="1" lang="en-US" altLang="zh-CN" sz="2800" dirty="0">
                <a:solidFill>
                  <a:srgbClr val="980000"/>
                </a:solidFill>
                <a:latin typeface="Arial" charset="0"/>
                <a:ea typeface="ＭＳ Ｐゴシック" pitchFamily="34" charset="-128"/>
                <a:cs typeface="Arial Unicode MS" pitchFamily="34" charset="-128"/>
              </a:endParaRPr>
            </a:p>
          </p:txBody>
        </p:sp>
        <p:cxnSp>
          <p:nvCxnSpPr>
            <p:cNvPr id="9248" name="AutoShape 32"/>
            <p:cNvCxnSpPr>
              <a:cxnSpLocks noChangeShapeType="1"/>
              <a:stCxn id="9247" idx="1"/>
            </p:cNvCxnSpPr>
            <p:nvPr/>
          </p:nvCxnSpPr>
          <p:spPr bwMode="auto">
            <a:xfrm flipH="1" flipV="1">
              <a:off x="1776" y="1191"/>
              <a:ext cx="501" cy="28"/>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a:noFill/>
                </a14:hiddenFill>
              </a:ext>
            </a:extLst>
          </p:spPr>
        </p:cxnSp>
        <p:cxnSp>
          <p:nvCxnSpPr>
            <p:cNvPr id="9249" name="AutoShape 33"/>
            <p:cNvCxnSpPr>
              <a:cxnSpLocks noChangeShapeType="1"/>
              <a:stCxn id="9247" idx="3"/>
            </p:cNvCxnSpPr>
            <p:nvPr/>
          </p:nvCxnSpPr>
          <p:spPr bwMode="auto">
            <a:xfrm>
              <a:off x="3404" y="1218"/>
              <a:ext cx="861" cy="4"/>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a:noFill/>
                </a14:hiddenFill>
              </a:ext>
            </a:extLst>
          </p:spPr>
        </p:cxnSp>
      </p:grpSp>
      <p:grpSp>
        <p:nvGrpSpPr>
          <p:cNvPr id="4" name="Group 38"/>
          <p:cNvGrpSpPr>
            <a:grpSpLocks/>
          </p:cNvGrpSpPr>
          <p:nvPr/>
        </p:nvGrpSpPr>
        <p:grpSpPr bwMode="auto">
          <a:xfrm>
            <a:off x="2819400" y="3505200"/>
            <a:ext cx="3970338" cy="369888"/>
            <a:chOff x="1776" y="2161"/>
            <a:chExt cx="2501" cy="233"/>
          </a:xfrm>
        </p:grpSpPr>
        <p:sp>
          <p:nvSpPr>
            <p:cNvPr id="9244" name="Text Box 39"/>
            <p:cNvSpPr txBox="1">
              <a:spLocks noChangeArrowheads="1"/>
            </p:cNvSpPr>
            <p:nvPr/>
          </p:nvSpPr>
          <p:spPr bwMode="auto">
            <a:xfrm>
              <a:off x="2278" y="2161"/>
              <a:ext cx="1143" cy="233"/>
            </a:xfrm>
            <a:prstGeom prst="rect">
              <a:avLst/>
            </a:prstGeom>
            <a:solidFill>
              <a:srgbClr val="88F29C"/>
            </a:solidFill>
            <a:ln w="28575">
              <a:solidFill>
                <a:srgbClr val="980000"/>
              </a:solidFill>
              <a:miter lim="800000"/>
              <a:headEnd/>
              <a:tailEnd/>
            </a:ln>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Clr>
                  <a:schemeClr val="folHlink"/>
                </a:buClr>
                <a:buSzPct val="75000"/>
                <a:buFont typeface="Comic Sans MS" pitchFamily="66" charset="0"/>
                <a:buNone/>
              </a:pPr>
              <a:r>
                <a:rPr kumimoji="1" lang="en-US" altLang="zh-CN" sz="1800" dirty="0" err="1">
                  <a:solidFill>
                    <a:srgbClr val="980000"/>
                  </a:solidFill>
                  <a:latin typeface="Arial" charset="0"/>
                  <a:ea typeface="ＭＳ Ｐゴシック" pitchFamily="34" charset="-128"/>
                  <a:cs typeface="Arial Unicode MS" pitchFamily="34" charset="-128"/>
                </a:rPr>
                <a:t>Misformulation</a:t>
              </a:r>
              <a:r>
                <a:rPr kumimoji="1" lang="en-US" altLang="zh-CN" sz="1800" dirty="0">
                  <a:solidFill>
                    <a:srgbClr val="980000"/>
                  </a:solidFill>
                  <a:latin typeface="Arial" charset="0"/>
                  <a:ea typeface="ＭＳ Ｐゴシック" pitchFamily="34" charset="-128"/>
                  <a:cs typeface="Arial Unicode MS" pitchFamily="34" charset="-128"/>
                </a:rPr>
                <a:t>?</a:t>
              </a:r>
              <a:endParaRPr kumimoji="1" lang="en-US" altLang="zh-CN" sz="2800" dirty="0">
                <a:solidFill>
                  <a:srgbClr val="980000"/>
                </a:solidFill>
                <a:latin typeface="Arial" charset="0"/>
                <a:ea typeface="ＭＳ Ｐゴシック" pitchFamily="34" charset="-128"/>
                <a:cs typeface="Arial Unicode MS" pitchFamily="34" charset="-128"/>
              </a:endParaRPr>
            </a:p>
          </p:txBody>
        </p:sp>
        <p:cxnSp>
          <p:nvCxnSpPr>
            <p:cNvPr id="9245" name="AutoShape 40"/>
            <p:cNvCxnSpPr>
              <a:cxnSpLocks noChangeShapeType="1"/>
              <a:stCxn id="9244" idx="1"/>
            </p:cNvCxnSpPr>
            <p:nvPr/>
          </p:nvCxnSpPr>
          <p:spPr bwMode="auto">
            <a:xfrm flipH="1">
              <a:off x="1776" y="2278"/>
              <a:ext cx="502" cy="27"/>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a:noFill/>
                </a14:hiddenFill>
              </a:ext>
            </a:extLst>
          </p:spPr>
        </p:cxnSp>
        <p:cxnSp>
          <p:nvCxnSpPr>
            <p:cNvPr id="9246" name="AutoShape 41"/>
            <p:cNvCxnSpPr>
              <a:cxnSpLocks noChangeShapeType="1"/>
            </p:cNvCxnSpPr>
            <p:nvPr/>
          </p:nvCxnSpPr>
          <p:spPr bwMode="auto">
            <a:xfrm flipV="1">
              <a:off x="3400" y="2281"/>
              <a:ext cx="877" cy="5"/>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a:noFill/>
                </a14:hiddenFill>
              </a:ext>
            </a:extLst>
          </p:spPr>
        </p:cxnSp>
      </p:grpSp>
      <p:sp>
        <p:nvSpPr>
          <p:cNvPr id="6" name="Rounded Rectangle 5"/>
          <p:cNvSpPr/>
          <p:nvPr/>
        </p:nvSpPr>
        <p:spPr>
          <a:xfrm>
            <a:off x="8001000" y="4267200"/>
            <a:ext cx="914400" cy="381000"/>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a:t>Search</a:t>
            </a:r>
          </a:p>
        </p:txBody>
      </p:sp>
    </p:spTree>
    <p:extLst>
      <p:ext uri="{BB962C8B-B14F-4D97-AF65-F5344CB8AC3E}">
        <p14:creationId xmlns:p14="http://schemas.microsoft.com/office/powerpoint/2010/main" val="1964070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7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54741" grpId="0" animBg="1"/>
      <p:bldP spid="28694" grpId="0" animBg="1"/>
      <p:bldP spid="28698" grpId="0" animBg="1"/>
      <p:bldP spid="28699"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302500" cy="6512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045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209550"/>
            <a:ext cx="7381875" cy="643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82579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260648"/>
            <a:ext cx="9124950" cy="621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1860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2017</a:t>
            </a:r>
            <a:r>
              <a:rPr lang="zh-CN" altLang="en-US" sz="4000" dirty="0"/>
              <a:t>年</a:t>
            </a:r>
            <a:r>
              <a:rPr lang="en-US" altLang="zh-CN" sz="4000" dirty="0"/>
              <a:t>1</a:t>
            </a:r>
            <a:r>
              <a:rPr lang="zh-CN" altLang="en-US" sz="4000" dirty="0"/>
              <a:t>月全球搜索市场份额</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 y="1412776"/>
            <a:ext cx="9144000" cy="5143500"/>
          </a:xfrm>
          <a:prstGeom prst="rect">
            <a:avLst/>
          </a:prstGeom>
        </p:spPr>
      </p:pic>
      <p:pic>
        <p:nvPicPr>
          <p:cNvPr id="10" name="图片 9"/>
          <p:cNvPicPr>
            <a:picLocks noChangeAspect="1"/>
          </p:cNvPicPr>
          <p:nvPr/>
        </p:nvPicPr>
        <p:blipFill>
          <a:blip r:embed="rId3"/>
          <a:stretch>
            <a:fillRect/>
          </a:stretch>
        </p:blipFill>
        <p:spPr>
          <a:xfrm>
            <a:off x="1557107" y="3362646"/>
            <a:ext cx="2149029" cy="621880"/>
          </a:xfrm>
          <a:prstGeom prst="rect">
            <a:avLst/>
          </a:prstGeom>
        </p:spPr>
      </p:pic>
      <p:pic>
        <p:nvPicPr>
          <p:cNvPr id="11" name="图片 10"/>
          <p:cNvPicPr>
            <a:picLocks noChangeAspect="1"/>
          </p:cNvPicPr>
          <p:nvPr/>
        </p:nvPicPr>
        <p:blipFill>
          <a:blip r:embed="rId4"/>
          <a:stretch>
            <a:fillRect/>
          </a:stretch>
        </p:blipFill>
        <p:spPr>
          <a:xfrm>
            <a:off x="2915635" y="1752278"/>
            <a:ext cx="2592164" cy="938784"/>
          </a:xfrm>
          <a:prstGeom prst="rect">
            <a:avLst/>
          </a:prstGeom>
        </p:spPr>
      </p:pic>
      <p:pic>
        <p:nvPicPr>
          <p:cNvPr id="12" name="图片 11"/>
          <p:cNvPicPr>
            <a:picLocks noChangeAspect="1"/>
          </p:cNvPicPr>
          <p:nvPr/>
        </p:nvPicPr>
        <p:blipFill>
          <a:blip r:embed="rId5"/>
          <a:stretch>
            <a:fillRect/>
          </a:stretch>
        </p:blipFill>
        <p:spPr>
          <a:xfrm>
            <a:off x="1514288" y="4102710"/>
            <a:ext cx="1741227" cy="599254"/>
          </a:xfrm>
          <a:prstGeom prst="rect">
            <a:avLst/>
          </a:prstGeom>
        </p:spPr>
      </p:pic>
      <p:pic>
        <p:nvPicPr>
          <p:cNvPr id="13" name="图片 12"/>
          <p:cNvPicPr>
            <a:picLocks noChangeAspect="1"/>
          </p:cNvPicPr>
          <p:nvPr/>
        </p:nvPicPr>
        <p:blipFill>
          <a:blip r:embed="rId6"/>
          <a:stretch>
            <a:fillRect/>
          </a:stretch>
        </p:blipFill>
        <p:spPr>
          <a:xfrm>
            <a:off x="1660686" y="2470322"/>
            <a:ext cx="1448430" cy="724215"/>
          </a:xfrm>
          <a:prstGeom prst="rect">
            <a:avLst/>
          </a:prstGeom>
        </p:spPr>
      </p:pic>
      <p:pic>
        <p:nvPicPr>
          <p:cNvPr id="14" name="图片 13"/>
          <p:cNvPicPr>
            <a:picLocks noChangeAspect="1"/>
          </p:cNvPicPr>
          <p:nvPr/>
        </p:nvPicPr>
        <p:blipFill>
          <a:blip r:embed="rId7"/>
          <a:stretch>
            <a:fillRect/>
          </a:stretch>
        </p:blipFill>
        <p:spPr>
          <a:xfrm>
            <a:off x="1515184" y="4869297"/>
            <a:ext cx="1267376" cy="590393"/>
          </a:xfrm>
          <a:prstGeom prst="rect">
            <a:avLst/>
          </a:prstGeom>
        </p:spPr>
      </p:pic>
    </p:spTree>
    <p:extLst>
      <p:ext uri="{BB962C8B-B14F-4D97-AF65-F5344CB8AC3E}">
        <p14:creationId xmlns:p14="http://schemas.microsoft.com/office/powerpoint/2010/main" val="8670139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2016</a:t>
            </a:r>
            <a:r>
              <a:rPr lang="zh-CN" altLang="en-US" sz="3200" dirty="0"/>
              <a:t>年</a:t>
            </a:r>
            <a:r>
              <a:rPr lang="en-US" altLang="zh-CN" sz="3200" dirty="0"/>
              <a:t>8</a:t>
            </a:r>
            <a:r>
              <a:rPr lang="zh-CN" altLang="en-US" sz="3200" dirty="0"/>
              <a:t>月国内搜索引擎市场占有率排行榜</a:t>
            </a:r>
          </a:p>
        </p:txBody>
      </p:sp>
      <p:pic>
        <p:nvPicPr>
          <p:cNvPr id="3" name="Picture 2" descr="2016年8月，国内搜索引擎市场份额排行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28" y="1092471"/>
            <a:ext cx="8920162"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16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smtClean="0">
                <a:ea typeface="ＭＳ Ｐゴシック" pitchFamily="34" charset="-128"/>
              </a:rPr>
              <a:t>How good are the retrieved docs?</a:t>
            </a:r>
          </a:p>
        </p:txBody>
      </p:sp>
      <p:sp>
        <p:nvSpPr>
          <p:cNvPr id="10243" name="Content Placeholder 2"/>
          <p:cNvSpPr>
            <a:spLocks noGrp="1"/>
          </p:cNvSpPr>
          <p:nvPr>
            <p:ph idx="1"/>
          </p:nvPr>
        </p:nvSpPr>
        <p:spPr/>
        <p:txBody>
          <a:bodyPr/>
          <a:lstStyle/>
          <a:p>
            <a:pPr eaLnBrk="1" hangingPunct="1">
              <a:buFont typeface="Wingdings" pitchFamily="2" charset="2"/>
              <a:buChar char="§"/>
            </a:pPr>
            <a:r>
              <a:rPr lang="en-US" altLang="zh-CN" i="1" smtClean="0">
                <a:solidFill>
                  <a:srgbClr val="4BACC6"/>
                </a:solidFill>
                <a:ea typeface="ＭＳ Ｐゴシック" pitchFamily="34" charset="-128"/>
              </a:rPr>
              <a:t>Precision </a:t>
            </a:r>
            <a:r>
              <a:rPr lang="en-US" altLang="zh-CN" smtClean="0">
                <a:ea typeface="ＭＳ Ｐゴシック" pitchFamily="34" charset="-128"/>
              </a:rPr>
              <a:t>: Fraction of retrieved docs that are relevant to the user’s </a:t>
            </a:r>
            <a:r>
              <a:rPr lang="en-US" altLang="zh-CN" smtClean="0">
                <a:solidFill>
                  <a:schemeClr val="accent2"/>
                </a:solidFill>
                <a:ea typeface="ＭＳ Ｐゴシック" pitchFamily="34" charset="-128"/>
              </a:rPr>
              <a:t>information need</a:t>
            </a:r>
          </a:p>
          <a:p>
            <a:pPr eaLnBrk="1" hangingPunct="1">
              <a:buFont typeface="Wingdings" pitchFamily="2" charset="2"/>
              <a:buChar char="§"/>
            </a:pPr>
            <a:r>
              <a:rPr lang="en-US" altLang="zh-CN" i="1" smtClean="0">
                <a:solidFill>
                  <a:srgbClr val="139CB7"/>
                </a:solidFill>
                <a:ea typeface="ＭＳ Ｐゴシック" pitchFamily="34" charset="-128"/>
              </a:rPr>
              <a:t>Recall</a:t>
            </a:r>
            <a:r>
              <a:rPr lang="en-US" altLang="zh-CN" smtClean="0">
                <a:solidFill>
                  <a:srgbClr val="139CB7"/>
                </a:solidFill>
                <a:ea typeface="ＭＳ Ｐゴシック" pitchFamily="34" charset="-128"/>
              </a:rPr>
              <a:t> </a:t>
            </a:r>
            <a:r>
              <a:rPr lang="en-US" altLang="zh-CN" smtClean="0">
                <a:ea typeface="ＭＳ Ｐゴシック" pitchFamily="34" charset="-128"/>
              </a:rPr>
              <a:t>: Fraction of relevant docs in collection that are retrieved</a:t>
            </a:r>
          </a:p>
          <a:p>
            <a:pPr eaLnBrk="1" hangingPunct="1">
              <a:buFont typeface="Wingdings" pitchFamily="2" charset="2"/>
              <a:buChar char="§"/>
            </a:pPr>
            <a:endParaRPr lang="en-US" altLang="zh-CN" smtClean="0">
              <a:ea typeface="ＭＳ Ｐゴシック" pitchFamily="34" charset="-128"/>
            </a:endParaRPr>
          </a:p>
          <a:p>
            <a:pPr lvl="1" eaLnBrk="1" hangingPunct="1">
              <a:buFont typeface="Wingdings" pitchFamily="2" charset="2"/>
              <a:buChar char="§"/>
            </a:pPr>
            <a:r>
              <a:rPr lang="en-US" altLang="zh-CN" smtClean="0">
                <a:ea typeface="ＭＳ Ｐゴシック" pitchFamily="34" charset="-128"/>
              </a:rPr>
              <a:t>More precise definitions and measurements to follow later</a:t>
            </a:r>
          </a:p>
        </p:txBody>
      </p:sp>
      <p:sp>
        <p:nvSpPr>
          <p:cNvPr id="1024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fld id="{C7838A4E-EA7A-4C54-A900-997096CFCEF6}" type="slidenum">
              <a:rPr lang="en-US" altLang="zh-CN" sz="1200" smtClean="0">
                <a:solidFill>
                  <a:srgbClr val="898989"/>
                </a:solidFill>
                <a:ea typeface="ＭＳ Ｐゴシック" pitchFamily="34" charset="-128"/>
                <a:cs typeface="Arial Unicode MS" pitchFamily="34" charset="-128"/>
              </a:rPr>
              <a:pPr eaLnBrk="1" hangingPunct="1">
                <a:spcBef>
                  <a:spcPct val="0"/>
                </a:spcBef>
                <a:buFontTx/>
                <a:buNone/>
              </a:pPr>
              <a:t>49</a:t>
            </a:fld>
            <a:endParaRPr lang="en-US" altLang="zh-CN" sz="1200" smtClean="0">
              <a:solidFill>
                <a:srgbClr val="898989"/>
              </a:solidFill>
              <a:ea typeface="ＭＳ Ｐゴシック" pitchFamily="34" charset="-128"/>
              <a:cs typeface="Arial Unicode MS" pitchFamily="34" charset="-128"/>
            </a:endParaRPr>
          </a:p>
        </p:txBody>
      </p:sp>
      <p:sp>
        <p:nvSpPr>
          <p:cNvPr id="10245" name="TextBox 4"/>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8"/>
              </a:rPr>
              <a:t>Sec. 1.1</a:t>
            </a:r>
          </a:p>
        </p:txBody>
      </p:sp>
    </p:spTree>
    <p:extLst>
      <p:ext uri="{BB962C8B-B14F-4D97-AF65-F5344CB8AC3E}">
        <p14:creationId xmlns:p14="http://schemas.microsoft.com/office/powerpoint/2010/main" val="3557506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考核方式</a:t>
            </a:r>
          </a:p>
        </p:txBody>
      </p:sp>
      <p:sp>
        <p:nvSpPr>
          <p:cNvPr id="3" name="内容占位符 2"/>
          <p:cNvSpPr>
            <a:spLocks noGrp="1"/>
          </p:cNvSpPr>
          <p:nvPr>
            <p:ph idx="1"/>
          </p:nvPr>
        </p:nvSpPr>
        <p:spPr/>
        <p:txBody>
          <a:bodyPr/>
          <a:lstStyle/>
          <a:p>
            <a:r>
              <a:rPr lang="zh-CN" altLang="en-US" dirty="0" smtClean="0"/>
              <a:t>课堂表现（</a:t>
            </a:r>
            <a:r>
              <a:rPr lang="en-US" altLang="zh-CN" dirty="0" smtClean="0"/>
              <a:t>10</a:t>
            </a:r>
            <a:r>
              <a:rPr lang="zh-CN" altLang="en-US" dirty="0" smtClean="0"/>
              <a:t>分）</a:t>
            </a:r>
            <a:endParaRPr lang="en-US" altLang="zh-CN" dirty="0" smtClean="0"/>
          </a:p>
          <a:p>
            <a:pPr lvl="1"/>
            <a:r>
              <a:rPr lang="zh-CN" altLang="en-US" dirty="0"/>
              <a:t>不</a:t>
            </a:r>
            <a:r>
              <a:rPr lang="zh-CN" altLang="en-US" dirty="0" smtClean="0"/>
              <a:t>逃课，不迟到</a:t>
            </a:r>
            <a:endParaRPr lang="en-US" altLang="zh-CN" dirty="0" smtClean="0"/>
          </a:p>
          <a:p>
            <a:pPr lvl="1"/>
            <a:r>
              <a:rPr lang="zh-CN" altLang="en-US" dirty="0"/>
              <a:t>课</a:t>
            </a:r>
            <a:r>
              <a:rPr lang="zh-CN" altLang="en-US" dirty="0" smtClean="0"/>
              <a:t>上积极提问，积极回答问题</a:t>
            </a:r>
            <a:endParaRPr lang="en-US" altLang="zh-CN" dirty="0"/>
          </a:p>
          <a:p>
            <a:pPr lvl="1"/>
            <a:r>
              <a:rPr lang="zh-CN" altLang="en-US" dirty="0" smtClean="0"/>
              <a:t>不定期课堂作业</a:t>
            </a:r>
            <a:endParaRPr lang="en-US" altLang="zh-CN" dirty="0" smtClean="0"/>
          </a:p>
          <a:p>
            <a:r>
              <a:rPr lang="zh-CN" altLang="en-US" dirty="0" smtClean="0"/>
              <a:t>平时作业（</a:t>
            </a:r>
            <a:r>
              <a:rPr lang="en-US" altLang="zh-CN" dirty="0" smtClean="0"/>
              <a:t>15</a:t>
            </a:r>
            <a:r>
              <a:rPr lang="zh-CN" altLang="en-US" dirty="0" smtClean="0"/>
              <a:t>分）</a:t>
            </a:r>
            <a:endParaRPr lang="en-US" altLang="zh-CN" dirty="0" smtClean="0"/>
          </a:p>
          <a:p>
            <a:r>
              <a:rPr lang="zh-CN" altLang="en-US" dirty="0" smtClean="0"/>
              <a:t>大作业（</a:t>
            </a:r>
            <a:r>
              <a:rPr lang="en-US" altLang="zh-CN" dirty="0" smtClean="0"/>
              <a:t>15</a:t>
            </a:r>
            <a:r>
              <a:rPr lang="zh-CN" altLang="en-US" dirty="0" smtClean="0"/>
              <a:t>分）</a:t>
            </a:r>
            <a:endParaRPr lang="en-US" altLang="zh-CN" dirty="0" smtClean="0"/>
          </a:p>
          <a:p>
            <a:r>
              <a:rPr lang="zh-CN" altLang="en-US" dirty="0"/>
              <a:t>期末</a:t>
            </a:r>
            <a:r>
              <a:rPr lang="zh-CN" altLang="en-US" dirty="0" smtClean="0"/>
              <a:t>考试（</a:t>
            </a:r>
            <a:r>
              <a:rPr lang="en-US" altLang="zh-CN" dirty="0" smtClean="0"/>
              <a:t>60</a:t>
            </a:r>
            <a:r>
              <a:rPr lang="zh-CN" altLang="en-US" dirty="0" smtClean="0"/>
              <a:t>分）</a:t>
            </a:r>
            <a:endParaRPr lang="zh-CN" altLang="en-US" dirty="0"/>
          </a:p>
        </p:txBody>
      </p:sp>
    </p:spTree>
    <p:extLst>
      <p:ext uri="{BB962C8B-B14F-4D97-AF65-F5344CB8AC3E}">
        <p14:creationId xmlns:p14="http://schemas.microsoft.com/office/powerpoint/2010/main" val="33061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390525"/>
            <a:ext cx="8201025"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448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zh-CN" altLang="en-US" b="0" dirty="0" smtClean="0">
                <a:solidFill>
                  <a:schemeClr val="tx1"/>
                </a:solidFill>
                <a:latin typeface="+mj-ea"/>
              </a:rPr>
              <a:t>信息检索部分内容</a:t>
            </a:r>
            <a:endParaRPr lang="zh-CN" altLang="en-US" b="0" dirty="0">
              <a:solidFill>
                <a:schemeClr val="tx1"/>
              </a:solidFill>
              <a:latin typeface="+mj-ea"/>
            </a:endParaRPr>
          </a:p>
        </p:txBody>
      </p:sp>
      <p:sp>
        <p:nvSpPr>
          <p:cNvPr id="8195" name="Rectangle 3"/>
          <p:cNvSpPr>
            <a:spLocks noGrp="1" noChangeArrowheads="1"/>
          </p:cNvSpPr>
          <p:nvPr>
            <p:ph type="body" idx="4294967295"/>
          </p:nvPr>
        </p:nvSpPr>
        <p:spPr>
          <a:xfrm>
            <a:off x="107504" y="1104379"/>
            <a:ext cx="8640763" cy="5328691"/>
          </a:xfrm>
        </p:spPr>
        <p:txBody>
          <a:bodyPr/>
          <a:lstStyle/>
          <a:p>
            <a:pPr algn="just"/>
            <a:r>
              <a:rPr lang="zh-CN" altLang="en-US" sz="2800" dirty="0" smtClean="0"/>
              <a:t>目前的信息检索</a:t>
            </a:r>
            <a:r>
              <a:rPr lang="en-US" altLang="zh-CN" sz="2800" dirty="0" smtClean="0"/>
              <a:t>(</a:t>
            </a:r>
            <a:r>
              <a:rPr lang="zh-CN" altLang="en-US" sz="2800" dirty="0" smtClean="0"/>
              <a:t>搜索</a:t>
            </a:r>
            <a:r>
              <a:rPr lang="en-US" altLang="zh-CN" sz="2800" dirty="0" smtClean="0"/>
              <a:t>)</a:t>
            </a:r>
            <a:r>
              <a:rPr lang="zh-CN" altLang="en-US" sz="2800" dirty="0" smtClean="0"/>
              <a:t>技术实质上是融合了文本及多媒体检索、数据挖掘、机器学习和自然语言处理的综合学科，因此本课程的</a:t>
            </a:r>
            <a:r>
              <a:rPr lang="zh-CN" altLang="en-US" sz="2800" dirty="0">
                <a:latin typeface="+mj-ea"/>
              </a:rPr>
              <a:t>信息检索部分</a:t>
            </a:r>
            <a:r>
              <a:rPr lang="zh-CN" altLang="en-US" sz="2800" dirty="0" smtClean="0"/>
              <a:t>内容包括：</a:t>
            </a:r>
          </a:p>
          <a:p>
            <a:pPr lvl="1" algn="just" eaLnBrk="1" hangingPunct="1"/>
            <a:r>
              <a:rPr lang="zh-CN" altLang="en-US" sz="2400" dirty="0" smtClean="0"/>
              <a:t>信息检索的基本知识</a:t>
            </a:r>
            <a:endParaRPr lang="en-US" altLang="zh-CN" sz="2400" dirty="0" smtClean="0"/>
          </a:p>
          <a:p>
            <a:pPr lvl="2" algn="just" eaLnBrk="1" hangingPunct="1"/>
            <a:r>
              <a:rPr lang="zh-CN" altLang="en-US" sz="2000" dirty="0" smtClean="0"/>
              <a:t>布尔检索</a:t>
            </a:r>
            <a:endParaRPr lang="en-US" altLang="zh-CN" sz="2000" dirty="0" smtClean="0"/>
          </a:p>
          <a:p>
            <a:pPr lvl="2" algn="just" eaLnBrk="1" hangingPunct="1"/>
            <a:r>
              <a:rPr lang="zh-CN" altLang="en-US" sz="2000" dirty="0" smtClean="0"/>
              <a:t>倒排索引</a:t>
            </a:r>
            <a:endParaRPr lang="en-US" altLang="zh-CN" sz="2000" dirty="0" smtClean="0"/>
          </a:p>
          <a:p>
            <a:pPr lvl="2" algn="just" eaLnBrk="1" hangingPunct="1"/>
            <a:r>
              <a:rPr lang="zh-CN" altLang="en-US" sz="2000" dirty="0" smtClean="0"/>
              <a:t>向量空间模型</a:t>
            </a:r>
            <a:endParaRPr lang="en-US" altLang="zh-CN" sz="2000" b="1" dirty="0" smtClean="0"/>
          </a:p>
          <a:p>
            <a:pPr lvl="1" algn="just" eaLnBrk="1" hangingPunct="1"/>
            <a:r>
              <a:rPr lang="zh-CN" altLang="en-US" sz="2400" dirty="0" smtClean="0"/>
              <a:t>简单的自然语言处理</a:t>
            </a:r>
            <a:endParaRPr lang="en-US" altLang="zh-CN" sz="2400" dirty="0" smtClean="0"/>
          </a:p>
          <a:p>
            <a:pPr lvl="2" algn="just" eaLnBrk="1" hangingPunct="1"/>
            <a:r>
              <a:rPr lang="zh-CN" altLang="en-US" sz="2000" dirty="0" smtClean="0"/>
              <a:t>语言模型</a:t>
            </a:r>
          </a:p>
          <a:p>
            <a:pPr lvl="1" algn="just" eaLnBrk="1" hangingPunct="1"/>
            <a:r>
              <a:rPr lang="zh-CN" altLang="en-US" sz="2400" dirty="0" smtClean="0"/>
              <a:t>信息检索</a:t>
            </a:r>
            <a:r>
              <a:rPr lang="en-US" altLang="zh-CN" sz="2400" dirty="0" smtClean="0"/>
              <a:t>/</a:t>
            </a:r>
            <a:r>
              <a:rPr lang="zh-CN" altLang="en-US" sz="2400" dirty="0" smtClean="0"/>
              <a:t>知识发现</a:t>
            </a:r>
            <a:r>
              <a:rPr lang="en-US" altLang="zh-CN" sz="2400" dirty="0" smtClean="0"/>
              <a:t>/</a:t>
            </a:r>
            <a:r>
              <a:rPr lang="zh-CN" altLang="en-US" sz="2400" dirty="0" smtClean="0"/>
              <a:t>机器学习</a:t>
            </a:r>
            <a:r>
              <a:rPr lang="en-US" altLang="zh-CN" sz="2400" dirty="0" smtClean="0"/>
              <a:t>/</a:t>
            </a:r>
            <a:r>
              <a:rPr lang="zh-CN" altLang="en-US" sz="2400" dirty="0" smtClean="0"/>
              <a:t>数据挖掘中的经典算法	</a:t>
            </a:r>
          </a:p>
          <a:p>
            <a:pPr lvl="2" algn="just" eaLnBrk="1" hangingPunct="1"/>
            <a:r>
              <a:rPr lang="zh-CN" altLang="en-US" sz="2000" dirty="0" smtClean="0"/>
              <a:t>分类</a:t>
            </a:r>
            <a:endParaRPr lang="en-US" altLang="zh-CN" sz="2000" dirty="0" smtClean="0"/>
          </a:p>
          <a:p>
            <a:pPr lvl="2" algn="just" eaLnBrk="1" hangingPunct="1"/>
            <a:r>
              <a:rPr lang="zh-CN" altLang="en-US" sz="2000" dirty="0" smtClean="0"/>
              <a:t>聚类</a:t>
            </a:r>
          </a:p>
        </p:txBody>
      </p:sp>
      <p:sp>
        <p:nvSpPr>
          <p:cNvPr id="8196" name="矩形 1"/>
          <p:cNvSpPr>
            <a:spLocks noChangeArrowheads="1"/>
          </p:cNvSpPr>
          <p:nvPr/>
        </p:nvSpPr>
        <p:spPr bwMode="auto">
          <a:xfrm>
            <a:off x="3347864" y="2852936"/>
            <a:ext cx="23399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358775">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2" eaLnBrk="1" hangingPunct="1">
              <a:spcBef>
                <a:spcPts val="600"/>
              </a:spcBef>
              <a:buFont typeface="Arial" panose="020B0604020202020204" pitchFamily="34" charset="0"/>
              <a:buChar char="•"/>
            </a:pPr>
            <a:r>
              <a:rPr lang="zh-CN" altLang="en-US" sz="2000" dirty="0"/>
              <a:t>文档评分</a:t>
            </a:r>
            <a:endParaRPr lang="en-US" altLang="zh-CN" sz="2000" dirty="0"/>
          </a:p>
          <a:p>
            <a:pPr lvl="2" eaLnBrk="1" hangingPunct="1">
              <a:spcBef>
                <a:spcPts val="600"/>
              </a:spcBef>
              <a:buFont typeface="Arial" panose="020B0604020202020204" pitchFamily="34" charset="0"/>
              <a:buChar char="•"/>
            </a:pPr>
            <a:r>
              <a:rPr lang="zh-CN" altLang="en-US" sz="2000" dirty="0"/>
              <a:t>检索评价</a:t>
            </a:r>
            <a:endParaRPr lang="en-US" altLang="zh-CN" sz="2000" dirty="0"/>
          </a:p>
          <a:p>
            <a:pPr lvl="2" eaLnBrk="1" hangingPunct="1">
              <a:spcBef>
                <a:spcPts val="600"/>
              </a:spcBef>
              <a:buFont typeface="Arial" panose="020B0604020202020204" pitchFamily="34" charset="0"/>
              <a:buChar char="•"/>
            </a:pPr>
            <a:r>
              <a:rPr lang="zh-CN" altLang="en-US" sz="2000" dirty="0"/>
              <a:t>检索模型</a:t>
            </a:r>
          </a:p>
        </p:txBody>
      </p:sp>
    </p:spTree>
    <p:extLst>
      <p:ext uri="{BB962C8B-B14F-4D97-AF65-F5344CB8AC3E}">
        <p14:creationId xmlns:p14="http://schemas.microsoft.com/office/powerpoint/2010/main" val="4263417301"/>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70658" name="Rectangle 7"/>
          <p:cNvSpPr>
            <a:spLocks noChangeArrowheads="1"/>
          </p:cNvSpPr>
          <p:nvPr/>
        </p:nvSpPr>
        <p:spPr bwMode="auto">
          <a:xfrm>
            <a:off x="681027" y="1484784"/>
            <a:ext cx="7772400"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buClr>
                <a:schemeClr val="accent1"/>
              </a:buClr>
              <a:buSzPct val="80000"/>
              <a:buFont typeface="Wingdings" panose="05000000000000000000" pitchFamily="2" charset="2"/>
              <a:buChar char="n"/>
            </a:pPr>
            <a:r>
              <a:rPr lang="en-US" altLang="zh-CN" b="1" dirty="0">
                <a:latin typeface="Arial" panose="020B0604020202020204" pitchFamily="34" charset="0"/>
              </a:rPr>
              <a:t>2000</a:t>
            </a:r>
            <a:r>
              <a:rPr lang="en-US" altLang="zh-CN" b="1" dirty="0"/>
              <a:t>’</a:t>
            </a:r>
            <a:r>
              <a:rPr lang="en-US" altLang="zh-CN" b="1" dirty="0">
                <a:latin typeface="Arial" panose="020B0604020202020204" pitchFamily="34" charset="0"/>
              </a:rPr>
              <a:t>s</a:t>
            </a:r>
          </a:p>
          <a:p>
            <a:pPr lvl="1" eaLnBrk="1" hangingPunct="1">
              <a:buFontTx/>
              <a:buChar char="–"/>
            </a:pPr>
            <a:r>
              <a:rPr lang="zh-CN" altLang="en-US" dirty="0">
                <a:latin typeface="Arial" panose="020B0604020202020204" pitchFamily="34" charset="0"/>
              </a:rPr>
              <a:t>基于网页链接分析</a:t>
            </a:r>
            <a:r>
              <a:rPr lang="zh-CN" altLang="en-US" dirty="0" smtClean="0">
                <a:latin typeface="Arial" panose="020B0604020202020204" pitchFamily="34" charset="0"/>
              </a:rPr>
              <a:t>技术</a:t>
            </a:r>
            <a:endParaRPr lang="zh-CN" altLang="en-US" dirty="0">
              <a:latin typeface="Arial" panose="020B0604020202020204" pitchFamily="34" charset="0"/>
            </a:endParaRPr>
          </a:p>
          <a:p>
            <a:pPr lvl="2" eaLnBrk="1" hangingPunct="1">
              <a:buFontTx/>
              <a:buChar char="•"/>
            </a:pPr>
            <a:r>
              <a:rPr lang="en-US" altLang="zh-CN" dirty="0">
                <a:latin typeface="Arial" panose="020B0604020202020204" pitchFamily="34" charset="0"/>
              </a:rPr>
              <a:t>Google</a:t>
            </a:r>
          </a:p>
          <a:p>
            <a:pPr lvl="1" eaLnBrk="1" hangingPunct="1">
              <a:buFontTx/>
              <a:buChar char="–"/>
            </a:pPr>
            <a:r>
              <a:rPr lang="zh-CN" altLang="en-US" dirty="0">
                <a:latin typeface="Arial" panose="020B0604020202020204" pitchFamily="34" charset="0"/>
              </a:rPr>
              <a:t>网页的排序技术</a:t>
            </a:r>
          </a:p>
          <a:p>
            <a:pPr lvl="2" eaLnBrk="1" hangingPunct="1">
              <a:buFontTx/>
              <a:buChar char="•"/>
            </a:pPr>
            <a:r>
              <a:rPr lang="en-US" altLang="zh-CN" dirty="0">
                <a:latin typeface="Arial" panose="020B0604020202020204" pitchFamily="34" charset="0"/>
              </a:rPr>
              <a:t>PageRank</a:t>
            </a:r>
          </a:p>
          <a:p>
            <a:pPr lvl="1" eaLnBrk="1" hangingPunct="1">
              <a:buFontTx/>
              <a:buChar char="–"/>
            </a:pPr>
            <a:r>
              <a:rPr lang="zh-CN" altLang="en-US" dirty="0">
                <a:latin typeface="Arial" panose="020B0604020202020204" pitchFamily="34" charset="0"/>
              </a:rPr>
              <a:t>网页的分析技术</a:t>
            </a:r>
          </a:p>
          <a:p>
            <a:pPr lvl="2" eaLnBrk="1" hangingPunct="1">
              <a:buFontTx/>
              <a:buChar char="•"/>
            </a:pPr>
            <a:r>
              <a:rPr lang="zh-CN" altLang="en-US" dirty="0">
                <a:latin typeface="Arial" panose="020B0604020202020204" pitchFamily="34" charset="0"/>
              </a:rPr>
              <a:t>基于块的分解，内容提取和理解</a:t>
            </a:r>
          </a:p>
        </p:txBody>
      </p:sp>
      <p:sp>
        <p:nvSpPr>
          <p:cNvPr id="70659" name="标题 1"/>
          <p:cNvSpPr>
            <a:spLocks noGrp="1"/>
          </p:cNvSpPr>
          <p:nvPr>
            <p:ph type="title"/>
          </p:nvPr>
        </p:nvSpPr>
        <p:spPr>
          <a:xfrm>
            <a:off x="452427" y="188640"/>
            <a:ext cx="8229600" cy="706090"/>
          </a:xfrm>
        </p:spPr>
        <p:txBody>
          <a:bodyPr/>
          <a:lstStyle/>
          <a:p>
            <a:pPr eaLnBrk="1" hangingPunct="1"/>
            <a:r>
              <a:rPr lang="en-US" altLang="zh-CN" b="0" dirty="0" smtClean="0">
                <a:solidFill>
                  <a:schemeClr val="tx1"/>
                </a:solidFill>
                <a:latin typeface="+mj-ea"/>
              </a:rPr>
              <a:t>2000</a:t>
            </a:r>
            <a:r>
              <a:rPr lang="zh-CN" altLang="en-US" b="0" dirty="0">
                <a:solidFill>
                  <a:schemeClr val="tx1"/>
                </a:solidFill>
                <a:latin typeface="+mj-ea"/>
              </a:rPr>
              <a:t>后</a:t>
            </a:r>
            <a:r>
              <a:rPr lang="zh-CN" altLang="en-US" b="0" dirty="0" smtClean="0">
                <a:solidFill>
                  <a:schemeClr val="tx1"/>
                </a:solidFill>
                <a:latin typeface="+mj-ea"/>
              </a:rPr>
              <a:t>对信息检索的</a:t>
            </a:r>
            <a:r>
              <a:rPr lang="zh-CN" altLang="en-US" b="0" dirty="0">
                <a:solidFill>
                  <a:schemeClr val="tx1"/>
                </a:solidFill>
                <a:latin typeface="+mj-ea"/>
              </a:rPr>
              <a:t>研究</a:t>
            </a:r>
          </a:p>
        </p:txBody>
      </p:sp>
    </p:spTree>
    <p:extLst>
      <p:ext uri="{BB962C8B-B14F-4D97-AF65-F5344CB8AC3E}">
        <p14:creationId xmlns:p14="http://schemas.microsoft.com/office/powerpoint/2010/main" val="3287791955"/>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95250"/>
            <a:ext cx="8229600" cy="706438"/>
          </a:xfrm>
        </p:spPr>
        <p:txBody>
          <a:bodyPr/>
          <a:lstStyle/>
          <a:p>
            <a:pPr eaLnBrk="1" hangingPunct="1"/>
            <a:r>
              <a:rPr lang="zh-CN" altLang="en-US" b="0" dirty="0" smtClean="0">
                <a:solidFill>
                  <a:schemeClr val="tx1"/>
                </a:solidFill>
                <a:latin typeface="+mj-ea"/>
              </a:rPr>
              <a:t>新课题</a:t>
            </a:r>
            <a:r>
              <a:rPr lang="en-US" altLang="zh-CN" b="0" dirty="0">
                <a:solidFill>
                  <a:schemeClr val="tx1"/>
                </a:solidFill>
                <a:latin typeface="+mj-ea"/>
              </a:rPr>
              <a:t>1</a:t>
            </a:r>
            <a:r>
              <a:rPr lang="zh-CN" altLang="en-US" b="0" dirty="0">
                <a:solidFill>
                  <a:schemeClr val="tx1"/>
                </a:solidFill>
                <a:latin typeface="+mj-ea"/>
              </a:rPr>
              <a:t>：自然语言理解</a:t>
            </a:r>
            <a:endParaRPr lang="en-US" altLang="zh-CN" b="0" dirty="0">
              <a:solidFill>
                <a:schemeClr val="tx1"/>
              </a:solidFill>
              <a:latin typeface="+mj-ea"/>
            </a:endParaRPr>
          </a:p>
        </p:txBody>
      </p:sp>
      <p:sp>
        <p:nvSpPr>
          <p:cNvPr id="72707" name="Rectangle 3"/>
          <p:cNvSpPr>
            <a:spLocks noGrp="1" noChangeArrowheads="1"/>
          </p:cNvSpPr>
          <p:nvPr>
            <p:ph type="body" idx="4294967295"/>
          </p:nvPr>
        </p:nvSpPr>
        <p:spPr>
          <a:xfrm>
            <a:off x="468313" y="1052513"/>
            <a:ext cx="8280400" cy="5472112"/>
          </a:xfrm>
        </p:spPr>
        <p:txBody>
          <a:bodyPr/>
          <a:lstStyle/>
          <a:p>
            <a:pPr lvl="1" eaLnBrk="1" hangingPunct="1">
              <a:lnSpc>
                <a:spcPct val="110000"/>
              </a:lnSpc>
            </a:pPr>
            <a:r>
              <a:rPr lang="zh-CN" altLang="en-US" dirty="0" smtClean="0"/>
              <a:t>自动文本摘要或主题的提取</a:t>
            </a:r>
            <a:endParaRPr lang="en-US" altLang="zh-CN" dirty="0" smtClean="0"/>
          </a:p>
          <a:p>
            <a:pPr lvl="2" eaLnBrk="1" hangingPunct="1">
              <a:lnSpc>
                <a:spcPct val="110000"/>
              </a:lnSpc>
            </a:pPr>
            <a:r>
              <a:rPr lang="zh-CN" altLang="en-US" dirty="0" smtClean="0"/>
              <a:t>抽取式 </a:t>
            </a:r>
            <a:r>
              <a:rPr lang="en-US" altLang="zh-CN" dirty="0" smtClean="0"/>
              <a:t>Extractive Summarization</a:t>
            </a:r>
          </a:p>
          <a:p>
            <a:pPr lvl="2" eaLnBrk="1" hangingPunct="1">
              <a:lnSpc>
                <a:spcPct val="110000"/>
              </a:lnSpc>
            </a:pPr>
            <a:r>
              <a:rPr lang="zh-CN" altLang="en-US" dirty="0" smtClean="0"/>
              <a:t>生成式</a:t>
            </a:r>
            <a:r>
              <a:rPr lang="en-US" altLang="zh-CN" dirty="0" smtClean="0"/>
              <a:t>Abstractive  Summarization</a:t>
            </a:r>
          </a:p>
          <a:p>
            <a:pPr lvl="1" eaLnBrk="1" hangingPunct="1">
              <a:lnSpc>
                <a:spcPct val="110000"/>
              </a:lnSpc>
            </a:pPr>
            <a:r>
              <a:rPr lang="zh-CN" altLang="en-US" dirty="0" smtClean="0"/>
              <a:t>会话体文本的处理</a:t>
            </a:r>
            <a:endParaRPr lang="en-US" altLang="zh-CN" dirty="0" smtClean="0"/>
          </a:p>
          <a:p>
            <a:pPr lvl="2" eaLnBrk="1" hangingPunct="1">
              <a:lnSpc>
                <a:spcPct val="110000"/>
              </a:lnSpc>
            </a:pPr>
            <a:r>
              <a:rPr lang="zh-CN" altLang="en-US" dirty="0" smtClean="0"/>
              <a:t>微博，博客</a:t>
            </a:r>
            <a:endParaRPr lang="en-US" altLang="zh-CN" dirty="0" smtClean="0"/>
          </a:p>
          <a:p>
            <a:pPr lvl="1" eaLnBrk="1" hangingPunct="1">
              <a:lnSpc>
                <a:spcPct val="110000"/>
              </a:lnSpc>
            </a:pPr>
            <a:r>
              <a:rPr lang="zh-CN" altLang="en-US" dirty="0" smtClean="0"/>
              <a:t>自然语言的复杂性</a:t>
            </a:r>
            <a:endParaRPr lang="en-US" altLang="zh-CN" dirty="0" smtClean="0"/>
          </a:p>
          <a:p>
            <a:pPr lvl="2" eaLnBrk="1" hangingPunct="1">
              <a:lnSpc>
                <a:spcPct val="110000"/>
              </a:lnSpc>
            </a:pPr>
            <a:r>
              <a:rPr lang="zh-CN" altLang="en-US" dirty="0"/>
              <a:t>话说普京与奥巴马赛跑，普京第一，奥巴马</a:t>
            </a:r>
            <a:r>
              <a:rPr lang="zh-CN" altLang="en-US" dirty="0" smtClean="0"/>
              <a:t>第二</a:t>
            </a:r>
            <a:endParaRPr lang="en-US" altLang="zh-CN" dirty="0" smtClean="0"/>
          </a:p>
          <a:p>
            <a:pPr lvl="2" eaLnBrk="1" hangingPunct="1">
              <a:lnSpc>
                <a:spcPct val="110000"/>
              </a:lnSpc>
            </a:pPr>
            <a:r>
              <a:rPr lang="zh-CN" altLang="en-US" dirty="0"/>
              <a:t>俄罗斯媒体：在国际领导人赛跑中，普京</a:t>
            </a:r>
            <a:r>
              <a:rPr lang="zh-CN" altLang="en-US"/>
              <a:t>勇</a:t>
            </a:r>
            <a:r>
              <a:rPr lang="zh-CN" altLang="en-US" smtClean="0"/>
              <a:t>夺冠军</a:t>
            </a:r>
            <a:r>
              <a:rPr lang="zh-CN" altLang="en-US" dirty="0"/>
              <a:t>，奥巴马倒数第一！</a:t>
            </a:r>
            <a:endParaRPr lang="en-US" altLang="zh-CN" dirty="0"/>
          </a:p>
          <a:p>
            <a:pPr lvl="2" eaLnBrk="1" hangingPunct="1">
              <a:lnSpc>
                <a:spcPct val="110000"/>
              </a:lnSpc>
            </a:pPr>
            <a:r>
              <a:rPr lang="zh-CN" altLang="en-US" dirty="0" smtClean="0"/>
              <a:t>美国媒体：在</a:t>
            </a:r>
            <a:r>
              <a:rPr lang="zh-CN" altLang="en-US" dirty="0"/>
              <a:t>国际领导人赛跑中，奥巴马勇夺</a:t>
            </a:r>
            <a:r>
              <a:rPr lang="zh-CN" altLang="en-US" dirty="0" smtClean="0"/>
              <a:t>亚军</a:t>
            </a:r>
            <a:r>
              <a:rPr lang="zh-CN" altLang="en-US" dirty="0"/>
              <a:t>，</a:t>
            </a:r>
            <a:r>
              <a:rPr lang="zh-CN" altLang="en-US" dirty="0" smtClean="0"/>
              <a:t>普京</a:t>
            </a:r>
            <a:r>
              <a:rPr lang="zh-CN" altLang="en-US" dirty="0"/>
              <a:t>倒数第二</a:t>
            </a:r>
            <a:r>
              <a:rPr lang="zh-CN" altLang="en-US" dirty="0" smtClean="0"/>
              <a:t>！</a:t>
            </a:r>
            <a:endParaRPr lang="en-US" altLang="zh-CN" dirty="0" smtClean="0"/>
          </a:p>
          <a:p>
            <a:pPr lvl="2" eaLnBrk="1" hangingPunct="1">
              <a:lnSpc>
                <a:spcPct val="110000"/>
              </a:lnSpc>
            </a:pPr>
            <a:endParaRPr lang="zh-CN" altLang="en-US" dirty="0" smtClean="0"/>
          </a:p>
          <a:p>
            <a:pPr eaLnBrk="1" hangingPunct="1">
              <a:lnSpc>
                <a:spcPct val="110000"/>
              </a:lnSpc>
            </a:pPr>
            <a:endParaRPr lang="zh-CN" altLang="en-US" dirty="0" smtClean="0"/>
          </a:p>
        </p:txBody>
      </p:sp>
    </p:spTree>
    <p:extLst>
      <p:ext uri="{BB962C8B-B14F-4D97-AF65-F5344CB8AC3E}">
        <p14:creationId xmlns:p14="http://schemas.microsoft.com/office/powerpoint/2010/main" val="418493860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5"/>
          <p:cNvSpPr>
            <a:spLocks noChangeArrowheads="1"/>
          </p:cNvSpPr>
          <p:nvPr/>
        </p:nvSpPr>
        <p:spPr bwMode="auto">
          <a:xfrm>
            <a:off x="468313" y="981075"/>
            <a:ext cx="80645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buClr>
                <a:schemeClr val="accent1"/>
              </a:buClr>
              <a:buSzPct val="80000"/>
            </a:pPr>
            <a:r>
              <a:rPr lang="en-US" altLang="zh-CN" dirty="0">
                <a:latin typeface="Arial" panose="020B0604020202020204" pitchFamily="34" charset="0"/>
              </a:rPr>
              <a:t>Multimedia </a:t>
            </a:r>
            <a:r>
              <a:rPr lang="en-US" altLang="zh-CN" dirty="0" smtClean="0">
                <a:latin typeface="Arial" panose="020B0604020202020204" pitchFamily="34" charset="0"/>
              </a:rPr>
              <a:t>(</a:t>
            </a:r>
            <a:r>
              <a:rPr lang="zh-CN" altLang="en-US" dirty="0" smtClean="0">
                <a:latin typeface="Arial" panose="020B0604020202020204" pitchFamily="34" charset="0"/>
              </a:rPr>
              <a:t>多媒体</a:t>
            </a:r>
            <a:r>
              <a:rPr lang="zh-CN" altLang="en-US" dirty="0">
                <a:latin typeface="Arial" panose="020B0604020202020204" pitchFamily="34" charset="0"/>
              </a:rPr>
              <a:t>的检索</a:t>
            </a:r>
            <a:r>
              <a:rPr lang="zh-CN" altLang="en-US" dirty="0" smtClean="0">
                <a:latin typeface="Arial" panose="020B0604020202020204" pitchFamily="34" charset="0"/>
              </a:rPr>
              <a:t>技术</a:t>
            </a:r>
            <a:r>
              <a:rPr lang="en-US" altLang="zh-CN" dirty="0" smtClean="0">
                <a:latin typeface="Arial" panose="020B0604020202020204" pitchFamily="34" charset="0"/>
              </a:rPr>
              <a:t>)</a:t>
            </a:r>
            <a:endParaRPr lang="en-US" altLang="zh-CN" dirty="0">
              <a:latin typeface="Arial" panose="020B0604020202020204" pitchFamily="34" charset="0"/>
            </a:endParaRPr>
          </a:p>
          <a:p>
            <a:pPr lvl="1" eaLnBrk="1" hangingPunct="1">
              <a:buFontTx/>
              <a:buChar char="•"/>
            </a:pPr>
            <a:r>
              <a:rPr lang="en-US" altLang="zh-CN" dirty="0">
                <a:latin typeface="Arial" panose="020B0604020202020204" pitchFamily="34" charset="0"/>
              </a:rPr>
              <a:t>Image</a:t>
            </a:r>
          </a:p>
          <a:p>
            <a:pPr lvl="1" eaLnBrk="1" hangingPunct="1">
              <a:buFontTx/>
              <a:buChar char="•"/>
            </a:pPr>
            <a:r>
              <a:rPr lang="en-US" altLang="zh-CN" dirty="0">
                <a:latin typeface="Arial" panose="020B0604020202020204" pitchFamily="34" charset="0"/>
              </a:rPr>
              <a:t>Video</a:t>
            </a:r>
          </a:p>
          <a:p>
            <a:pPr lvl="1" eaLnBrk="1" hangingPunct="1">
              <a:buFontTx/>
              <a:buChar char="•"/>
            </a:pPr>
            <a:r>
              <a:rPr lang="en-US" altLang="zh-CN" dirty="0">
                <a:latin typeface="Arial" panose="020B0604020202020204" pitchFamily="34" charset="0"/>
              </a:rPr>
              <a:t>Audio and music</a:t>
            </a:r>
          </a:p>
          <a:p>
            <a:pPr eaLnBrk="1" hangingPunct="1">
              <a:buFontTx/>
              <a:buChar char="•"/>
            </a:pPr>
            <a:r>
              <a:rPr lang="zh-CN" altLang="en-US" dirty="0">
                <a:latin typeface="Arial" panose="020B0604020202020204" pitchFamily="34" charset="0"/>
              </a:rPr>
              <a:t>图像的自动标注</a:t>
            </a:r>
            <a:r>
              <a:rPr lang="en-US" altLang="zh-CN" dirty="0">
                <a:latin typeface="Arial" panose="020B0604020202020204" pitchFamily="34" charset="0"/>
              </a:rPr>
              <a:t>,</a:t>
            </a:r>
            <a:r>
              <a:rPr lang="zh-CN" altLang="en-US" dirty="0">
                <a:latin typeface="Arial" panose="020B0604020202020204" pitchFamily="34" charset="0"/>
              </a:rPr>
              <a:t>使得对图像的检索可以借助关键词进行检索</a:t>
            </a:r>
          </a:p>
          <a:p>
            <a:pPr eaLnBrk="1" hangingPunct="1">
              <a:buFontTx/>
              <a:buChar char="•"/>
            </a:pPr>
            <a:endParaRPr lang="en-US" altLang="zh-CN" dirty="0">
              <a:latin typeface="Arial" panose="020B0604020202020204" pitchFamily="34" charset="0"/>
            </a:endParaRPr>
          </a:p>
        </p:txBody>
      </p:sp>
      <p:sp>
        <p:nvSpPr>
          <p:cNvPr id="74755" name="标题 1"/>
          <p:cNvSpPr>
            <a:spLocks noGrp="1"/>
          </p:cNvSpPr>
          <p:nvPr>
            <p:ph type="title"/>
          </p:nvPr>
        </p:nvSpPr>
        <p:spPr>
          <a:xfrm>
            <a:off x="457200" y="95250"/>
            <a:ext cx="8229600" cy="706438"/>
          </a:xfrm>
        </p:spPr>
        <p:txBody>
          <a:bodyPr/>
          <a:lstStyle/>
          <a:p>
            <a:pPr eaLnBrk="1" hangingPunct="1"/>
            <a:r>
              <a:rPr lang="zh-CN" altLang="en-US" b="0" dirty="0" smtClean="0">
                <a:solidFill>
                  <a:schemeClr val="tx1"/>
                </a:solidFill>
                <a:latin typeface="+mj-ea"/>
              </a:rPr>
              <a:t>新课题</a:t>
            </a:r>
            <a:r>
              <a:rPr lang="en-US" altLang="zh-CN" b="0" dirty="0">
                <a:solidFill>
                  <a:schemeClr val="tx1"/>
                </a:solidFill>
                <a:latin typeface="+mj-ea"/>
              </a:rPr>
              <a:t>2</a:t>
            </a:r>
            <a:r>
              <a:rPr lang="zh-CN" altLang="en-US" b="0" dirty="0">
                <a:solidFill>
                  <a:schemeClr val="tx1"/>
                </a:solidFill>
                <a:latin typeface="+mj-ea"/>
              </a:rPr>
              <a:t>：多媒体检索</a:t>
            </a:r>
          </a:p>
        </p:txBody>
      </p:sp>
      <p:pic>
        <p:nvPicPr>
          <p:cNvPr id="7475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4149725"/>
            <a:ext cx="6199187"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035531"/>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95250"/>
            <a:ext cx="8229600" cy="706438"/>
          </a:xfrm>
        </p:spPr>
        <p:txBody>
          <a:bodyPr/>
          <a:lstStyle/>
          <a:p>
            <a:pPr eaLnBrk="1" hangingPunct="1"/>
            <a:r>
              <a:rPr lang="zh-CN" altLang="en-US" b="0" dirty="0" smtClean="0">
                <a:solidFill>
                  <a:schemeClr val="tx1"/>
                </a:solidFill>
                <a:latin typeface="+mj-ea"/>
              </a:rPr>
              <a:t>新课题</a:t>
            </a:r>
            <a:r>
              <a:rPr lang="en-US" altLang="zh-CN" b="0" dirty="0">
                <a:solidFill>
                  <a:schemeClr val="tx1"/>
                </a:solidFill>
                <a:latin typeface="+mj-ea"/>
              </a:rPr>
              <a:t>3</a:t>
            </a:r>
            <a:r>
              <a:rPr lang="zh-CN" altLang="en-US" b="0" dirty="0">
                <a:solidFill>
                  <a:schemeClr val="tx1"/>
                </a:solidFill>
                <a:latin typeface="+mj-ea"/>
              </a:rPr>
              <a:t>：垂直检索技术</a:t>
            </a:r>
          </a:p>
        </p:txBody>
      </p:sp>
      <p:sp>
        <p:nvSpPr>
          <p:cNvPr id="76803" name="Rectangle 3"/>
          <p:cNvSpPr>
            <a:spLocks noGrp="1" noChangeArrowheads="1"/>
          </p:cNvSpPr>
          <p:nvPr>
            <p:ph type="body" idx="4294967295"/>
          </p:nvPr>
        </p:nvSpPr>
        <p:spPr>
          <a:xfrm>
            <a:off x="250825" y="1196975"/>
            <a:ext cx="8785225" cy="4114800"/>
          </a:xfrm>
        </p:spPr>
        <p:txBody>
          <a:bodyPr/>
          <a:lstStyle/>
          <a:p>
            <a:pPr algn="just" eaLnBrk="1" hangingPunct="1"/>
            <a:r>
              <a:rPr lang="zh-CN" altLang="en-US" dirty="0" smtClean="0"/>
              <a:t>目前通用的搜索引擎对</a:t>
            </a:r>
            <a:r>
              <a:rPr lang="en-US" altLang="zh-CN" dirty="0" smtClean="0"/>
              <a:t>Internet</a:t>
            </a:r>
            <a:r>
              <a:rPr lang="zh-CN" altLang="en-US" dirty="0" smtClean="0"/>
              <a:t>网页的覆盖率小于</a:t>
            </a:r>
            <a:r>
              <a:rPr lang="en-US" altLang="zh-CN" dirty="0" smtClean="0"/>
              <a:t>50%</a:t>
            </a:r>
            <a:r>
              <a:rPr lang="zh-CN" altLang="en-US" dirty="0" smtClean="0"/>
              <a:t>。未来计算机的存储和运算能力都不可能</a:t>
            </a:r>
            <a:r>
              <a:rPr lang="en-US" altLang="zh-CN" dirty="0" smtClean="0"/>
              <a:t>100%</a:t>
            </a:r>
            <a:r>
              <a:rPr lang="zh-CN" altLang="en-US" dirty="0" smtClean="0"/>
              <a:t>的覆盖，需要面向具体领域的专用搜索引擎</a:t>
            </a:r>
          </a:p>
          <a:p>
            <a:pPr lvl="1" algn="just" eaLnBrk="1" hangingPunct="1"/>
            <a:r>
              <a:rPr lang="zh-CN" altLang="en-US" dirty="0" smtClean="0"/>
              <a:t>如就业，股票，宾馆饭店，地图，天气，商品查找，任务，风景，</a:t>
            </a:r>
            <a:r>
              <a:rPr lang="en-US" altLang="zh-CN" dirty="0" smtClean="0"/>
              <a:t>......</a:t>
            </a:r>
            <a:r>
              <a:rPr lang="zh-CN" altLang="en-US" dirty="0" smtClean="0"/>
              <a:t> </a:t>
            </a:r>
          </a:p>
          <a:p>
            <a:pPr algn="just" eaLnBrk="1" hangingPunct="1"/>
            <a:r>
              <a:rPr lang="zh-CN" altLang="en-US" dirty="0" smtClean="0"/>
              <a:t> 垂直检索也是未来利用移动通讯设备检索的支撑技术</a:t>
            </a:r>
          </a:p>
          <a:p>
            <a:pPr lvl="1" algn="just" eaLnBrk="1" hangingPunct="1"/>
            <a:endParaRPr lang="zh-CN" altLang="en-US" dirty="0" smtClean="0"/>
          </a:p>
          <a:p>
            <a:pPr lvl="1" algn="just" eaLnBrk="1" hangingPunct="1"/>
            <a:endParaRPr lang="zh-CN" altLang="en-US" dirty="0" smtClean="0"/>
          </a:p>
        </p:txBody>
      </p:sp>
    </p:spTree>
    <p:extLst>
      <p:ext uri="{BB962C8B-B14F-4D97-AF65-F5344CB8AC3E}">
        <p14:creationId xmlns:p14="http://schemas.microsoft.com/office/powerpoint/2010/main" val="3253712913"/>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95250"/>
            <a:ext cx="8229600" cy="706438"/>
          </a:xfrm>
        </p:spPr>
        <p:txBody>
          <a:bodyPr/>
          <a:lstStyle/>
          <a:p>
            <a:r>
              <a:rPr lang="zh-CN" altLang="en-US" b="0" dirty="0" smtClean="0">
                <a:solidFill>
                  <a:schemeClr val="tx1"/>
                </a:solidFill>
                <a:latin typeface="+mj-ea"/>
              </a:rPr>
              <a:t>新课题</a:t>
            </a:r>
            <a:r>
              <a:rPr lang="en-US" altLang="zh-CN" b="0" dirty="0">
                <a:solidFill>
                  <a:schemeClr val="tx1"/>
                </a:solidFill>
                <a:latin typeface="+mj-ea"/>
              </a:rPr>
              <a:t>4</a:t>
            </a:r>
            <a:r>
              <a:rPr lang="zh-CN" altLang="en-US" b="0" dirty="0">
                <a:solidFill>
                  <a:schemeClr val="tx1"/>
                </a:solidFill>
                <a:latin typeface="+mj-ea"/>
              </a:rPr>
              <a:t>：移动搜索</a:t>
            </a:r>
          </a:p>
        </p:txBody>
      </p:sp>
      <p:sp>
        <p:nvSpPr>
          <p:cNvPr id="80899" name="Rectangle 3"/>
          <p:cNvSpPr>
            <a:spLocks noGrp="1" noChangeArrowheads="1"/>
          </p:cNvSpPr>
          <p:nvPr>
            <p:ph type="body" idx="4294967295"/>
          </p:nvPr>
        </p:nvSpPr>
        <p:spPr>
          <a:xfrm>
            <a:off x="250825" y="1196975"/>
            <a:ext cx="8569325" cy="4679950"/>
          </a:xfrm>
        </p:spPr>
        <p:txBody>
          <a:bodyPr/>
          <a:lstStyle/>
          <a:p>
            <a:pPr algn="just" eaLnBrk="1" hangingPunct="1">
              <a:lnSpc>
                <a:spcPct val="110000"/>
              </a:lnSpc>
            </a:pPr>
            <a:r>
              <a:rPr lang="en-US" altLang="zh-CN" sz="2800" dirty="0" smtClean="0"/>
              <a:t>Google</a:t>
            </a:r>
            <a:r>
              <a:rPr lang="zh-CN" altLang="en-US" sz="2800" dirty="0" smtClean="0"/>
              <a:t>、百度、</a:t>
            </a:r>
            <a:r>
              <a:rPr lang="en-US" altLang="zh-CN" sz="2800" dirty="0" smtClean="0"/>
              <a:t>NEC</a:t>
            </a:r>
            <a:r>
              <a:rPr lang="zh-CN" altLang="en-US" sz="2800" dirty="0" smtClean="0"/>
              <a:t>、微软等早就已经开始了对手机检索系统的研究。</a:t>
            </a:r>
          </a:p>
          <a:p>
            <a:pPr algn="just" eaLnBrk="1" hangingPunct="1">
              <a:lnSpc>
                <a:spcPct val="110000"/>
              </a:lnSpc>
            </a:pPr>
            <a:endParaRPr lang="zh-CN" altLang="en-US" sz="2800" dirty="0" smtClean="0"/>
          </a:p>
          <a:p>
            <a:pPr algn="just" eaLnBrk="1" hangingPunct="1">
              <a:lnSpc>
                <a:spcPct val="110000"/>
              </a:lnSpc>
            </a:pPr>
            <a:r>
              <a:rPr lang="zh-CN" altLang="en-US" sz="2800" dirty="0" smtClean="0"/>
              <a:t>解决的科学与技术问题</a:t>
            </a:r>
            <a:endParaRPr lang="en-US" altLang="zh-CN" sz="2800" dirty="0" smtClean="0"/>
          </a:p>
          <a:p>
            <a:pPr lvl="1" algn="just" eaLnBrk="1" hangingPunct="1">
              <a:lnSpc>
                <a:spcPct val="110000"/>
              </a:lnSpc>
            </a:pPr>
            <a:r>
              <a:rPr lang="zh-CN" altLang="en-US" sz="2400" dirty="0" smtClean="0"/>
              <a:t>如何在</a:t>
            </a:r>
            <a:r>
              <a:rPr lang="zh-CN" altLang="en-US" sz="2400" dirty="0" smtClean="0">
                <a:solidFill>
                  <a:srgbClr val="0000FF"/>
                </a:solidFill>
              </a:rPr>
              <a:t>小屏幕</a:t>
            </a:r>
            <a:r>
              <a:rPr lang="zh-CN" altLang="en-US" sz="2400" dirty="0" smtClean="0"/>
              <a:t>上显示用户的检索结果，如何在</a:t>
            </a:r>
            <a:r>
              <a:rPr lang="zh-CN" altLang="en-US" sz="2400" dirty="0" smtClean="0">
                <a:solidFill>
                  <a:srgbClr val="0000FF"/>
                </a:solidFill>
              </a:rPr>
              <a:t>小键盘</a:t>
            </a:r>
            <a:r>
              <a:rPr lang="zh-CN" altLang="en-US" sz="2400" dirty="0" smtClean="0"/>
              <a:t>上输入不方面的情况下进行文本检索？</a:t>
            </a:r>
            <a:endParaRPr lang="en-US" altLang="zh-CN" sz="2400" dirty="0" smtClean="0"/>
          </a:p>
          <a:p>
            <a:pPr lvl="1" algn="just" eaLnBrk="1" hangingPunct="1">
              <a:lnSpc>
                <a:spcPct val="110000"/>
              </a:lnSpc>
            </a:pPr>
            <a:r>
              <a:rPr lang="zh-CN" altLang="en-US" sz="2400" dirty="0" smtClean="0"/>
              <a:t>能否通过语音检索？</a:t>
            </a:r>
            <a:endParaRPr lang="en-US" altLang="zh-CN" sz="2400" dirty="0" smtClean="0"/>
          </a:p>
          <a:p>
            <a:pPr lvl="1" algn="just" eaLnBrk="1" hangingPunct="1">
              <a:lnSpc>
                <a:spcPct val="110000"/>
              </a:lnSpc>
            </a:pPr>
            <a:r>
              <a:rPr lang="zh-CN" altLang="en-US" sz="2400" dirty="0" smtClean="0"/>
              <a:t>能否通过图片进行检索？因为手机更方便语音和图像。</a:t>
            </a:r>
          </a:p>
        </p:txBody>
      </p:sp>
    </p:spTree>
    <p:extLst>
      <p:ext uri="{BB962C8B-B14F-4D97-AF65-F5344CB8AC3E}">
        <p14:creationId xmlns:p14="http://schemas.microsoft.com/office/powerpoint/2010/main" val="226408612"/>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95250"/>
            <a:ext cx="8229600" cy="706438"/>
          </a:xfrm>
        </p:spPr>
        <p:txBody>
          <a:bodyPr/>
          <a:lstStyle/>
          <a:p>
            <a:r>
              <a:rPr lang="zh-CN" altLang="en-US" b="0" dirty="0">
                <a:solidFill>
                  <a:schemeClr val="tx1"/>
                </a:solidFill>
                <a:latin typeface="+mj-ea"/>
              </a:rPr>
              <a:t>新课题</a:t>
            </a:r>
            <a:r>
              <a:rPr lang="en-US" altLang="zh-CN" b="0" dirty="0" smtClean="0">
                <a:solidFill>
                  <a:schemeClr val="tx1"/>
                </a:solidFill>
                <a:latin typeface="+mj-ea"/>
              </a:rPr>
              <a:t>5</a:t>
            </a:r>
            <a:r>
              <a:rPr lang="zh-CN" altLang="en-US" b="0" dirty="0">
                <a:solidFill>
                  <a:schemeClr val="tx1"/>
                </a:solidFill>
                <a:latin typeface="+mj-ea"/>
              </a:rPr>
              <a:t>：对社会媒体信息检索</a:t>
            </a:r>
          </a:p>
        </p:txBody>
      </p:sp>
      <p:sp>
        <p:nvSpPr>
          <p:cNvPr id="82947" name="Rectangle 3"/>
          <p:cNvSpPr>
            <a:spLocks noGrp="1" noChangeArrowheads="1"/>
          </p:cNvSpPr>
          <p:nvPr>
            <p:ph type="body" idx="4294967295"/>
          </p:nvPr>
        </p:nvSpPr>
        <p:spPr>
          <a:xfrm>
            <a:off x="250825" y="1330325"/>
            <a:ext cx="8821738" cy="4114800"/>
          </a:xfrm>
        </p:spPr>
        <p:txBody>
          <a:bodyPr/>
          <a:lstStyle/>
          <a:p>
            <a:pPr eaLnBrk="1" hangingPunct="1"/>
            <a:r>
              <a:rPr lang="zh-CN" altLang="en-US" dirty="0" smtClean="0"/>
              <a:t>微博，</a:t>
            </a:r>
            <a:r>
              <a:rPr lang="en-US" altLang="zh-CN" dirty="0" smtClean="0"/>
              <a:t>Twitter</a:t>
            </a:r>
            <a:r>
              <a:rPr lang="zh-CN" altLang="en-US" dirty="0" smtClean="0"/>
              <a:t>等实时信息检索</a:t>
            </a:r>
            <a:endParaRPr lang="en-US" altLang="zh-CN" dirty="0" smtClean="0"/>
          </a:p>
          <a:p>
            <a:pPr eaLnBrk="1" hangingPunct="1"/>
            <a:r>
              <a:rPr lang="en-US" altLang="zh-CN" dirty="0" err="1" smtClean="0"/>
              <a:t>Wordpress</a:t>
            </a:r>
            <a:r>
              <a:rPr lang="en-US" altLang="zh-CN" dirty="0" smtClean="0"/>
              <a:t> (</a:t>
            </a:r>
            <a:r>
              <a:rPr lang="zh-CN" altLang="zh-CN" dirty="0" smtClean="0"/>
              <a:t>博客</a:t>
            </a:r>
            <a:r>
              <a:rPr lang="en-US" altLang="zh-CN" dirty="0" smtClean="0"/>
              <a:t>)</a:t>
            </a:r>
            <a:r>
              <a:rPr lang="zh-CN" altLang="en-US" dirty="0" smtClean="0"/>
              <a:t>，</a:t>
            </a:r>
            <a:r>
              <a:rPr lang="en-US" altLang="zh-CN" dirty="0" err="1" smtClean="0"/>
              <a:t>Yahoo!answers</a:t>
            </a:r>
            <a:r>
              <a:rPr lang="zh-CN" altLang="en-US" dirty="0" smtClean="0"/>
              <a:t>，</a:t>
            </a:r>
            <a:r>
              <a:rPr lang="zh-CN" altLang="zh-CN" dirty="0" smtClean="0"/>
              <a:t>百度知道</a:t>
            </a:r>
            <a:r>
              <a:rPr lang="en-US" altLang="zh-CN" dirty="0" smtClean="0"/>
              <a:t> (</a:t>
            </a:r>
            <a:r>
              <a:rPr lang="zh-CN" altLang="zh-CN" dirty="0" smtClean="0"/>
              <a:t>论坛</a:t>
            </a:r>
            <a:r>
              <a:rPr lang="en-US" altLang="zh-CN" dirty="0" smtClean="0"/>
              <a:t>)</a:t>
            </a:r>
          </a:p>
          <a:p>
            <a:pPr eaLnBrk="1" hangingPunct="1"/>
            <a:r>
              <a:rPr lang="en-US" altLang="zh-CN" dirty="0" smtClean="0"/>
              <a:t>Flickr</a:t>
            </a:r>
            <a:r>
              <a:rPr lang="zh-CN" altLang="zh-CN" dirty="0" smtClean="0"/>
              <a:t>，</a:t>
            </a:r>
            <a:r>
              <a:rPr lang="en-US" altLang="zh-CN" dirty="0" smtClean="0"/>
              <a:t>YouTube(</a:t>
            </a:r>
            <a:r>
              <a:rPr lang="zh-CN" altLang="zh-CN" dirty="0" smtClean="0"/>
              <a:t>共享视频</a:t>
            </a:r>
            <a:r>
              <a:rPr lang="en-US" altLang="zh-CN" dirty="0" smtClean="0"/>
              <a:t>)</a:t>
            </a:r>
          </a:p>
          <a:p>
            <a:pPr eaLnBrk="1" hangingPunct="1"/>
            <a:r>
              <a:rPr lang="en-US" altLang="zh-CN" dirty="0" smtClean="0"/>
              <a:t>Facebook</a:t>
            </a:r>
            <a:r>
              <a:rPr lang="zh-CN" altLang="en-US" dirty="0" smtClean="0"/>
              <a:t>，人人</a:t>
            </a:r>
            <a:r>
              <a:rPr lang="en-US" altLang="zh-CN" dirty="0" smtClean="0"/>
              <a:t>(</a:t>
            </a:r>
            <a:r>
              <a:rPr lang="zh-CN" altLang="zh-CN" dirty="0" smtClean="0"/>
              <a:t>社交网络</a:t>
            </a:r>
            <a:r>
              <a:rPr lang="en-US" altLang="zh-CN" dirty="0" smtClean="0"/>
              <a:t>)</a:t>
            </a:r>
          </a:p>
          <a:p>
            <a:pPr eaLnBrk="1" hangingPunct="1"/>
            <a:r>
              <a:rPr lang="en-US" altLang="zh-CN" dirty="0" smtClean="0"/>
              <a:t>Wikipedia(</a:t>
            </a:r>
            <a:r>
              <a:rPr lang="zh-CN" altLang="zh-CN" dirty="0" smtClean="0"/>
              <a:t>在线百科词典</a:t>
            </a:r>
            <a:r>
              <a:rPr lang="en-US" altLang="zh-CN" dirty="0" smtClean="0"/>
              <a:t>)</a:t>
            </a:r>
            <a:endParaRPr lang="zh-CN" altLang="en-US" dirty="0" smtClean="0"/>
          </a:p>
        </p:txBody>
      </p:sp>
    </p:spTree>
    <p:extLst>
      <p:ext uri="{BB962C8B-B14F-4D97-AF65-F5344CB8AC3E}">
        <p14:creationId xmlns:p14="http://schemas.microsoft.com/office/powerpoint/2010/main" val="3319179809"/>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95250"/>
            <a:ext cx="8229600" cy="706438"/>
          </a:xfrm>
        </p:spPr>
        <p:txBody>
          <a:bodyPr/>
          <a:lstStyle/>
          <a:p>
            <a:pPr eaLnBrk="1" hangingPunct="1"/>
            <a:r>
              <a:rPr lang="zh-CN" altLang="en-US" b="0" dirty="0" smtClean="0">
                <a:solidFill>
                  <a:schemeClr val="tx1"/>
                </a:solidFill>
                <a:latin typeface="+mj-ea"/>
              </a:rPr>
              <a:t>新课题</a:t>
            </a:r>
            <a:r>
              <a:rPr lang="en-US" altLang="zh-CN" b="0" dirty="0" smtClean="0">
                <a:solidFill>
                  <a:schemeClr val="tx1"/>
                </a:solidFill>
                <a:latin typeface="+mj-ea"/>
              </a:rPr>
              <a:t>6</a:t>
            </a:r>
            <a:r>
              <a:rPr lang="zh-CN" altLang="en-US" b="0" dirty="0" smtClean="0">
                <a:solidFill>
                  <a:schemeClr val="tx1"/>
                </a:solidFill>
                <a:latin typeface="+mj-ea"/>
              </a:rPr>
              <a:t>：</a:t>
            </a:r>
            <a:r>
              <a:rPr lang="zh-CN" altLang="en-US" b="0" dirty="0">
                <a:solidFill>
                  <a:schemeClr val="tx1"/>
                </a:solidFill>
                <a:latin typeface="+mj-ea"/>
              </a:rPr>
              <a:t>知识发现</a:t>
            </a:r>
          </a:p>
        </p:txBody>
      </p:sp>
      <p:sp>
        <p:nvSpPr>
          <p:cNvPr id="76803" name="Rectangle 3"/>
          <p:cNvSpPr>
            <a:spLocks noGrp="1" noChangeArrowheads="1"/>
          </p:cNvSpPr>
          <p:nvPr>
            <p:ph type="body" idx="4294967295"/>
          </p:nvPr>
        </p:nvSpPr>
        <p:spPr>
          <a:xfrm>
            <a:off x="395288" y="1125538"/>
            <a:ext cx="8497887" cy="4895850"/>
          </a:xfrm>
        </p:spPr>
        <p:txBody>
          <a:bodyPr>
            <a:normAutofit fontScale="92500" lnSpcReduction="10000"/>
          </a:bodyPr>
          <a:lstStyle/>
          <a:p>
            <a:pPr marL="0" indent="0" algn="just" eaLnBrk="1" hangingPunct="1">
              <a:lnSpc>
                <a:spcPct val="110000"/>
              </a:lnSpc>
              <a:buFont typeface="Arial" charset="0"/>
              <a:buNone/>
              <a:defRPr/>
            </a:pPr>
            <a:r>
              <a:rPr lang="zh-CN" altLang="en-US" b="1" dirty="0" smtClean="0">
                <a:solidFill>
                  <a:srgbClr val="0000FF"/>
                </a:solidFill>
              </a:rPr>
              <a:t>知识图谱的构建是目前的最大热门领域之一</a:t>
            </a:r>
            <a:endParaRPr lang="en-US" altLang="zh-CN" b="1" dirty="0" smtClean="0">
              <a:solidFill>
                <a:srgbClr val="0000FF"/>
              </a:solidFill>
            </a:endParaRPr>
          </a:p>
          <a:p>
            <a:pPr algn="just" eaLnBrk="1" hangingPunct="1">
              <a:lnSpc>
                <a:spcPct val="110000"/>
              </a:lnSpc>
              <a:buFont typeface="Arial" charset="0"/>
              <a:buChar char="•"/>
              <a:defRPr/>
            </a:pPr>
            <a:r>
              <a:rPr lang="zh-CN" altLang="en-US" dirty="0" smtClean="0"/>
              <a:t>维基百科</a:t>
            </a:r>
          </a:p>
          <a:p>
            <a:pPr lvl="1" algn="just" eaLnBrk="1" hangingPunct="1">
              <a:lnSpc>
                <a:spcPct val="110000"/>
              </a:lnSpc>
              <a:buFont typeface="Arial" charset="0"/>
              <a:buChar char="–"/>
              <a:defRPr/>
            </a:pPr>
            <a:r>
              <a:rPr lang="zh-CN" altLang="en-US" dirty="0" smtClean="0"/>
              <a:t>利用维基百科对文档和图像的类别识别</a:t>
            </a:r>
          </a:p>
          <a:p>
            <a:pPr algn="just" eaLnBrk="1" hangingPunct="1">
              <a:lnSpc>
                <a:spcPct val="110000"/>
              </a:lnSpc>
              <a:buFont typeface="Arial" charset="0"/>
              <a:buChar char="•"/>
              <a:defRPr/>
            </a:pPr>
            <a:r>
              <a:rPr lang="en-US" altLang="zh-CN" dirty="0" smtClean="0"/>
              <a:t>Freebase</a:t>
            </a:r>
          </a:p>
          <a:p>
            <a:pPr algn="just" eaLnBrk="1" hangingPunct="1">
              <a:lnSpc>
                <a:spcPct val="110000"/>
              </a:lnSpc>
              <a:buFont typeface="Arial" charset="0"/>
              <a:buChar char="•"/>
              <a:defRPr/>
            </a:pPr>
            <a:r>
              <a:rPr lang="zh-CN" altLang="en-US" dirty="0" smtClean="0"/>
              <a:t>百度百科，百度知道</a:t>
            </a:r>
            <a:endParaRPr lang="en-US" altLang="zh-CN" dirty="0" smtClean="0"/>
          </a:p>
          <a:p>
            <a:pPr algn="just" eaLnBrk="1" hangingPunct="1">
              <a:lnSpc>
                <a:spcPct val="110000"/>
              </a:lnSpc>
              <a:buFont typeface="Arial" charset="0"/>
              <a:buChar char="•"/>
              <a:defRPr/>
            </a:pPr>
            <a:r>
              <a:rPr lang="zh-CN" altLang="en-US" dirty="0" smtClean="0"/>
              <a:t>互动百科</a:t>
            </a:r>
            <a:endParaRPr lang="en-US" altLang="zh-CN" dirty="0" smtClean="0"/>
          </a:p>
          <a:p>
            <a:pPr algn="just" eaLnBrk="1" hangingPunct="1">
              <a:lnSpc>
                <a:spcPct val="110000"/>
              </a:lnSpc>
              <a:buFont typeface="Arial" charset="0"/>
              <a:buChar char="•"/>
              <a:defRPr/>
            </a:pPr>
            <a:r>
              <a:rPr lang="en-US" altLang="zh-CN" dirty="0" smtClean="0"/>
              <a:t>Web</a:t>
            </a:r>
            <a:r>
              <a:rPr lang="zh-CN" altLang="en-US" dirty="0" smtClean="0"/>
              <a:t>上的大型数据源，如图片库</a:t>
            </a:r>
            <a:r>
              <a:rPr lang="en-US" altLang="zh-CN" dirty="0" smtClean="0"/>
              <a:t>Flickr</a:t>
            </a:r>
          </a:p>
          <a:p>
            <a:pPr lvl="1" algn="just" eaLnBrk="1" hangingPunct="1">
              <a:lnSpc>
                <a:spcPct val="110000"/>
              </a:lnSpc>
              <a:buFont typeface="Arial" charset="0"/>
              <a:buChar char="–"/>
              <a:defRPr/>
            </a:pPr>
            <a:r>
              <a:rPr lang="zh-CN" altLang="en-US" dirty="0" smtClean="0"/>
              <a:t>利用</a:t>
            </a:r>
            <a:r>
              <a:rPr lang="en-US" altLang="zh-CN" dirty="0" smtClean="0"/>
              <a:t>Flickr</a:t>
            </a:r>
            <a:r>
              <a:rPr lang="zh-CN" altLang="en-US" dirty="0" smtClean="0"/>
              <a:t>上的图像的标注，对新图像进行标注、理解。</a:t>
            </a:r>
          </a:p>
          <a:p>
            <a:pPr lvl="1" algn="just" eaLnBrk="1" hangingPunct="1">
              <a:lnSpc>
                <a:spcPct val="110000"/>
              </a:lnSpc>
              <a:buFontTx/>
              <a:buNone/>
              <a:defRPr/>
            </a:pPr>
            <a:endParaRPr lang="zh-CN" altLang="en-US" dirty="0" smtClean="0"/>
          </a:p>
        </p:txBody>
      </p:sp>
    </p:spTree>
    <p:extLst>
      <p:ext uri="{BB962C8B-B14F-4D97-AF65-F5344CB8AC3E}">
        <p14:creationId xmlns:p14="http://schemas.microsoft.com/office/powerpoint/2010/main" val="358985698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95250"/>
            <a:ext cx="8229600" cy="706438"/>
          </a:xfrm>
        </p:spPr>
        <p:txBody>
          <a:bodyPr/>
          <a:lstStyle/>
          <a:p>
            <a:pPr eaLnBrk="1" hangingPunct="1"/>
            <a:r>
              <a:rPr lang="en-US" altLang="zh-CN" b="0" dirty="0">
                <a:solidFill>
                  <a:schemeClr val="tx1"/>
                </a:solidFill>
                <a:latin typeface="+mj-ea"/>
              </a:rPr>
              <a:t>IR</a:t>
            </a:r>
            <a:r>
              <a:rPr lang="zh-CN" altLang="en-US" b="0" dirty="0" smtClean="0">
                <a:solidFill>
                  <a:schemeClr val="tx1"/>
                </a:solidFill>
                <a:latin typeface="+mj-ea"/>
              </a:rPr>
              <a:t>新课题</a:t>
            </a:r>
            <a:r>
              <a:rPr lang="en-US" altLang="zh-CN" b="0" dirty="0" smtClean="0">
                <a:solidFill>
                  <a:schemeClr val="tx1"/>
                </a:solidFill>
                <a:latin typeface="+mj-ea"/>
              </a:rPr>
              <a:t>7</a:t>
            </a:r>
            <a:r>
              <a:rPr lang="zh-CN" altLang="en-US" b="0" dirty="0" smtClean="0">
                <a:solidFill>
                  <a:schemeClr val="tx1"/>
                </a:solidFill>
                <a:latin typeface="+mj-ea"/>
              </a:rPr>
              <a:t>：</a:t>
            </a:r>
            <a:r>
              <a:rPr lang="zh-CN" altLang="en-US" b="0" dirty="0">
                <a:solidFill>
                  <a:schemeClr val="tx1"/>
                </a:solidFill>
                <a:latin typeface="+mj-ea"/>
              </a:rPr>
              <a:t>行为分析、舆情监控</a:t>
            </a:r>
          </a:p>
        </p:txBody>
      </p:sp>
      <p:sp>
        <p:nvSpPr>
          <p:cNvPr id="92163" name="Rectangle 3"/>
          <p:cNvSpPr>
            <a:spLocks noGrp="1" noChangeArrowheads="1"/>
          </p:cNvSpPr>
          <p:nvPr>
            <p:ph type="body" idx="4294967295"/>
          </p:nvPr>
        </p:nvSpPr>
        <p:spPr>
          <a:xfrm>
            <a:off x="161925" y="1052513"/>
            <a:ext cx="8820150" cy="4683125"/>
          </a:xfrm>
        </p:spPr>
        <p:txBody>
          <a:bodyPr/>
          <a:lstStyle/>
          <a:p>
            <a:pPr eaLnBrk="1" hangingPunct="1">
              <a:lnSpc>
                <a:spcPct val="110000"/>
              </a:lnSpc>
            </a:pPr>
            <a:r>
              <a:rPr lang="zh-CN" altLang="en-US" dirty="0" smtClean="0"/>
              <a:t>通过对网络上的信息收集，了解公众对某种社会现象或社会问题的具有一定影响力和倾向性的共同意见。</a:t>
            </a:r>
          </a:p>
          <a:p>
            <a:pPr eaLnBrk="1" hangingPunct="1">
              <a:lnSpc>
                <a:spcPct val="110000"/>
              </a:lnSpc>
            </a:pPr>
            <a:r>
              <a:rPr lang="zh-CN" altLang="en-US" dirty="0" smtClean="0"/>
              <a:t>网络环境下舆情信息的主要来源有</a:t>
            </a:r>
            <a:endParaRPr lang="en-US" altLang="zh-CN" dirty="0" smtClean="0"/>
          </a:p>
          <a:p>
            <a:pPr lvl="1" eaLnBrk="1" hangingPunct="1">
              <a:lnSpc>
                <a:spcPct val="110000"/>
              </a:lnSpc>
            </a:pPr>
            <a:r>
              <a:rPr lang="zh-CN" altLang="en-US" dirty="0" smtClean="0"/>
              <a:t>新闻评论、</a:t>
            </a:r>
            <a:r>
              <a:rPr lang="en-US" altLang="zh-CN" dirty="0" smtClean="0"/>
              <a:t>BBS</a:t>
            </a:r>
            <a:r>
              <a:rPr lang="zh-CN" altLang="en-US" dirty="0" smtClean="0"/>
              <a:t>、聊天室、博客、聚合新闻</a:t>
            </a:r>
            <a:r>
              <a:rPr lang="en-US" altLang="zh-CN" dirty="0" smtClean="0"/>
              <a:t>(RSS)</a:t>
            </a:r>
            <a:r>
              <a:rPr lang="zh-CN" altLang="en-US" dirty="0" smtClean="0"/>
              <a:t>、微博、微信等</a:t>
            </a:r>
            <a:endParaRPr lang="en-US" altLang="zh-CN" dirty="0" smtClean="0"/>
          </a:p>
          <a:p>
            <a:pPr eaLnBrk="1" hangingPunct="1">
              <a:lnSpc>
                <a:spcPct val="110000"/>
              </a:lnSpc>
            </a:pPr>
            <a:r>
              <a:rPr lang="zh-CN" altLang="en-US" dirty="0" smtClean="0"/>
              <a:t>利用</a:t>
            </a:r>
            <a:r>
              <a:rPr lang="en-US" altLang="zh-CN" dirty="0" smtClean="0"/>
              <a:t>Facebook</a:t>
            </a:r>
            <a:r>
              <a:rPr lang="zh-CN" altLang="en-US" dirty="0" smtClean="0"/>
              <a:t>、</a:t>
            </a:r>
            <a:r>
              <a:rPr lang="en-US" altLang="zh-CN" dirty="0" smtClean="0"/>
              <a:t>Twitter</a:t>
            </a:r>
            <a:r>
              <a:rPr lang="zh-CN" altLang="en-US" dirty="0" smtClean="0"/>
              <a:t>等发现人类自身活动等</a:t>
            </a:r>
            <a:endParaRPr lang="en-US" altLang="zh-CN" dirty="0" smtClean="0"/>
          </a:p>
          <a:p>
            <a:pPr eaLnBrk="1" hangingPunct="1">
              <a:lnSpc>
                <a:spcPct val="110000"/>
              </a:lnSpc>
            </a:pPr>
            <a:r>
              <a:rPr lang="zh-CN" altLang="en-US" dirty="0" smtClean="0"/>
              <a:t>利用</a:t>
            </a:r>
            <a:r>
              <a:rPr lang="en-US" altLang="zh-CN" dirty="0" smtClean="0"/>
              <a:t>Twitter</a:t>
            </a:r>
            <a:r>
              <a:rPr lang="zh-CN" altLang="en-US" dirty="0" smtClean="0"/>
              <a:t>、</a:t>
            </a:r>
            <a:r>
              <a:rPr lang="en-US" altLang="zh-CN" dirty="0" smtClean="0"/>
              <a:t>Facebook</a:t>
            </a:r>
            <a:r>
              <a:rPr lang="zh-CN" altLang="en-US" dirty="0" smtClean="0"/>
              <a:t>发现野生动物的分布等</a:t>
            </a:r>
          </a:p>
        </p:txBody>
      </p:sp>
    </p:spTree>
    <p:extLst>
      <p:ext uri="{BB962C8B-B14F-4D97-AF65-F5344CB8AC3E}">
        <p14:creationId xmlns:p14="http://schemas.microsoft.com/office/powerpoint/2010/main" val="279684604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价值观与理想</a:t>
            </a:r>
            <a:endParaRPr lang="zh-CN" altLang="en-US" dirty="0"/>
          </a:p>
        </p:txBody>
      </p:sp>
      <p:sp>
        <p:nvSpPr>
          <p:cNvPr id="3" name="内容占位符 2"/>
          <p:cNvSpPr>
            <a:spLocks noGrp="1"/>
          </p:cNvSpPr>
          <p:nvPr>
            <p:ph idx="1"/>
          </p:nvPr>
        </p:nvSpPr>
        <p:spPr/>
        <p:txBody>
          <a:bodyPr/>
          <a:lstStyle/>
          <a:p>
            <a:r>
              <a:rPr lang="zh-CN" altLang="en-US" dirty="0" smtClean="0"/>
              <a:t>希望你们能在大学期间确立自己的价值观与理想，</a:t>
            </a:r>
            <a:r>
              <a:rPr lang="zh-CN" altLang="en-US" dirty="0" smtClean="0">
                <a:effectLst/>
              </a:rPr>
              <a:t>有一天，你们也许会发现价值观与理想才是核心竞争力。</a:t>
            </a:r>
            <a:endParaRPr lang="en-US" altLang="zh-CN" dirty="0" smtClean="0">
              <a:effectLst/>
            </a:endParaRPr>
          </a:p>
          <a:p>
            <a:r>
              <a:rPr lang="zh-CN" altLang="en-US" dirty="0" smtClean="0"/>
              <a:t>冯仑</a:t>
            </a:r>
            <a:r>
              <a:rPr lang="en-US" altLang="zh-CN" dirty="0" smtClean="0"/>
              <a:t>《</a:t>
            </a:r>
            <a:r>
              <a:rPr lang="zh-CN" altLang="en-US" dirty="0" smtClean="0"/>
              <a:t>行在宽处</a:t>
            </a:r>
            <a:r>
              <a:rPr lang="en-US" altLang="zh-CN" dirty="0" smtClean="0"/>
              <a:t>》</a:t>
            </a:r>
          </a:p>
          <a:p>
            <a:r>
              <a:rPr lang="zh-CN" altLang="en-US" dirty="0" smtClean="0">
                <a:effectLst/>
              </a:rPr>
              <a:t>什么是价值观？</a:t>
            </a:r>
            <a:endParaRPr lang="en-US" altLang="zh-CN" dirty="0" smtClean="0">
              <a:effectLst/>
            </a:endParaRPr>
          </a:p>
          <a:p>
            <a:r>
              <a:rPr lang="zh-CN" altLang="en-US" dirty="0" smtClean="0"/>
              <a:t>生命的意义是什么？</a:t>
            </a:r>
            <a:endParaRPr lang="en-US" altLang="zh-CN" dirty="0" smtClean="0"/>
          </a:p>
          <a:p>
            <a:pPr latinLnBrk="1"/>
            <a:r>
              <a:rPr lang="zh-CN" altLang="en-US" dirty="0"/>
              <a:t>我是谁？从哪来？到哪去？</a:t>
            </a:r>
            <a:endParaRPr lang="zh-CN" altLang="en-US" b="1" dirty="0"/>
          </a:p>
          <a:p>
            <a:endParaRPr lang="zh-CN" altLang="en-US" dirty="0"/>
          </a:p>
        </p:txBody>
      </p:sp>
    </p:spTree>
    <p:extLst>
      <p:ext uri="{BB962C8B-B14F-4D97-AF65-F5344CB8AC3E}">
        <p14:creationId xmlns:p14="http://schemas.microsoft.com/office/powerpoint/2010/main" val="4077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57200" y="95250"/>
            <a:ext cx="8229600" cy="706438"/>
          </a:xfrm>
        </p:spPr>
        <p:txBody>
          <a:bodyPr/>
          <a:lstStyle/>
          <a:p>
            <a:r>
              <a:rPr lang="en-US" altLang="zh-CN" b="0" dirty="0">
                <a:solidFill>
                  <a:schemeClr val="tx1"/>
                </a:solidFill>
                <a:latin typeface="+mj-ea"/>
              </a:rPr>
              <a:t>IR</a:t>
            </a:r>
            <a:r>
              <a:rPr lang="zh-CN" altLang="en-US" b="0" dirty="0" smtClean="0">
                <a:solidFill>
                  <a:schemeClr val="tx1"/>
                </a:solidFill>
                <a:latin typeface="+mj-ea"/>
              </a:rPr>
              <a:t>新课题</a:t>
            </a:r>
            <a:r>
              <a:rPr lang="en-US" altLang="zh-CN" b="0" dirty="0" smtClean="0">
                <a:solidFill>
                  <a:schemeClr val="tx1"/>
                </a:solidFill>
                <a:latin typeface="+mj-ea"/>
              </a:rPr>
              <a:t>8</a:t>
            </a:r>
            <a:r>
              <a:rPr lang="zh-CN" altLang="en-US" b="0" dirty="0" smtClean="0">
                <a:solidFill>
                  <a:schemeClr val="tx1"/>
                </a:solidFill>
                <a:latin typeface="+mj-ea"/>
              </a:rPr>
              <a:t>：</a:t>
            </a:r>
            <a:r>
              <a:rPr lang="zh-CN" altLang="en-US" b="0" dirty="0">
                <a:solidFill>
                  <a:schemeClr val="tx1"/>
                </a:solidFill>
                <a:latin typeface="+mj-ea"/>
              </a:rPr>
              <a:t>自动对话</a:t>
            </a:r>
          </a:p>
        </p:txBody>
      </p:sp>
      <p:sp>
        <p:nvSpPr>
          <p:cNvPr id="93187" name="Rectangle 3"/>
          <p:cNvSpPr txBox="1">
            <a:spLocks noChangeArrowheads="1"/>
          </p:cNvSpPr>
          <p:nvPr/>
        </p:nvSpPr>
        <p:spPr bwMode="auto">
          <a:xfrm>
            <a:off x="107504" y="836712"/>
            <a:ext cx="8604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just" eaLnBrk="1" hangingPunct="1">
              <a:lnSpc>
                <a:spcPct val="110000"/>
              </a:lnSpc>
            </a:pPr>
            <a:r>
              <a:rPr lang="zh-CN" altLang="en-US" sz="2400" dirty="0"/>
              <a:t>聊天机器人，是一种通过自然语言模拟人类进行对话的程序。</a:t>
            </a:r>
            <a:endParaRPr lang="en-US" altLang="zh-CN" sz="2400" dirty="0"/>
          </a:p>
          <a:p>
            <a:pPr algn="just" eaLnBrk="1" hangingPunct="1">
              <a:lnSpc>
                <a:spcPct val="110000"/>
              </a:lnSpc>
            </a:pPr>
            <a:r>
              <a:rPr lang="zh-CN" altLang="en-US" sz="2400" dirty="0" smtClean="0"/>
              <a:t>研究</a:t>
            </a:r>
            <a:r>
              <a:rPr lang="zh-CN" altLang="en-US" sz="2400" dirty="0"/>
              <a:t>源于</a:t>
            </a:r>
            <a:r>
              <a:rPr lang="zh-CN" altLang="en-US" sz="2400" dirty="0" smtClean="0"/>
              <a:t>图灵</a:t>
            </a:r>
            <a:r>
              <a:rPr lang="en-US" altLang="zh-CN" sz="2400" dirty="0" smtClean="0"/>
              <a:t>(Alan </a:t>
            </a:r>
            <a:r>
              <a:rPr lang="en-US" altLang="zh-CN" sz="2400" dirty="0"/>
              <a:t>M. </a:t>
            </a:r>
            <a:r>
              <a:rPr lang="en-US" altLang="zh-CN" sz="2400" dirty="0" smtClean="0"/>
              <a:t>Turing)</a:t>
            </a:r>
            <a:r>
              <a:rPr lang="zh-CN" altLang="en-US" sz="2400" dirty="0" smtClean="0"/>
              <a:t>在</a:t>
            </a:r>
            <a:r>
              <a:rPr lang="en-US" altLang="zh-CN" sz="2400" dirty="0" smtClean="0"/>
              <a:t>1950</a:t>
            </a:r>
            <a:r>
              <a:rPr lang="zh-CN" altLang="en-US" sz="2400" dirty="0" smtClean="0"/>
              <a:t>年在</a:t>
            </a:r>
            <a:r>
              <a:rPr lang="en-US" altLang="zh-CN" sz="2400" dirty="0" smtClean="0"/>
              <a:t>《</a:t>
            </a:r>
            <a:r>
              <a:rPr lang="en-US" altLang="zh-CN" sz="2400" dirty="0"/>
              <a:t>Mind》</a:t>
            </a:r>
            <a:r>
              <a:rPr lang="zh-CN" altLang="en-US" sz="2400" dirty="0"/>
              <a:t>上发表的文章</a:t>
            </a:r>
            <a:r>
              <a:rPr lang="en-US" altLang="zh-CN" sz="2400" dirty="0"/>
              <a:t>《Computing Machinery and Intelligence》</a:t>
            </a:r>
            <a:r>
              <a:rPr lang="zh-CN" altLang="en-US" sz="2400" dirty="0" smtClean="0"/>
              <a:t>，提出</a:t>
            </a:r>
            <a:r>
              <a:rPr lang="zh-CN" altLang="en-US" sz="2400" dirty="0"/>
              <a:t>了“机器能思考吗？</a:t>
            </a:r>
            <a:r>
              <a:rPr lang="zh-CN" altLang="en-US" sz="2400" dirty="0" smtClean="0"/>
              <a:t>”</a:t>
            </a:r>
            <a:r>
              <a:rPr lang="en-US" altLang="zh-CN" sz="2400" dirty="0" smtClean="0"/>
              <a:t>(</a:t>
            </a:r>
            <a:r>
              <a:rPr lang="zh-CN" altLang="en-US" sz="2400" dirty="0" smtClean="0"/>
              <a:t>“</a:t>
            </a:r>
            <a:r>
              <a:rPr lang="en-US" altLang="zh-CN" sz="2400" dirty="0" smtClean="0"/>
              <a:t>Can </a:t>
            </a:r>
            <a:r>
              <a:rPr lang="en-US" altLang="zh-CN" sz="2400" dirty="0"/>
              <a:t>machines think</a:t>
            </a:r>
            <a:r>
              <a:rPr lang="en-US" altLang="zh-CN" sz="2400" dirty="0" smtClean="0"/>
              <a:t>?”)</a:t>
            </a:r>
            <a:r>
              <a:rPr lang="zh-CN" altLang="en-US" sz="2400" dirty="0" smtClean="0"/>
              <a:t>的</a:t>
            </a:r>
            <a:r>
              <a:rPr lang="zh-CN" altLang="en-US" sz="2400" dirty="0"/>
              <a:t>设问，并且通过让</a:t>
            </a:r>
            <a:r>
              <a:rPr lang="zh-CN" altLang="en-US" sz="2400" dirty="0" smtClean="0"/>
              <a:t>机器参与</a:t>
            </a:r>
            <a:r>
              <a:rPr lang="zh-CN" altLang="en-US" sz="2400" dirty="0"/>
              <a:t>一个模仿</a:t>
            </a:r>
            <a:r>
              <a:rPr lang="zh-CN" altLang="en-US" sz="2400" dirty="0" smtClean="0"/>
              <a:t>游戏</a:t>
            </a:r>
            <a:r>
              <a:rPr lang="en-US" altLang="zh-CN" sz="2400" dirty="0" smtClean="0"/>
              <a:t>(Imitation Game)</a:t>
            </a:r>
            <a:r>
              <a:rPr lang="zh-CN" altLang="en-US" sz="2400" dirty="0" smtClean="0"/>
              <a:t>来</a:t>
            </a:r>
            <a:r>
              <a:rPr lang="zh-CN" altLang="en-US" sz="2400" dirty="0"/>
              <a:t>验证</a:t>
            </a:r>
            <a:r>
              <a:rPr lang="zh-CN" altLang="en-US" sz="2400" dirty="0" smtClean="0"/>
              <a:t>“机器”能否“思考”，</a:t>
            </a:r>
            <a:r>
              <a:rPr lang="zh-CN" altLang="en-US" sz="2400" dirty="0"/>
              <a:t>进而提出了经典的</a:t>
            </a:r>
            <a:r>
              <a:rPr lang="zh-CN" altLang="en-US" sz="2400" dirty="0">
                <a:solidFill>
                  <a:srgbClr val="0000FF"/>
                </a:solidFill>
              </a:rPr>
              <a:t>图灵</a:t>
            </a:r>
            <a:r>
              <a:rPr lang="zh-CN" altLang="en-US" sz="2400" dirty="0" smtClean="0">
                <a:solidFill>
                  <a:srgbClr val="0000FF"/>
                </a:solidFill>
              </a:rPr>
              <a:t>测试</a:t>
            </a:r>
            <a:r>
              <a:rPr lang="en-US" altLang="zh-CN" sz="2400" dirty="0" smtClean="0">
                <a:solidFill>
                  <a:srgbClr val="0000FF"/>
                </a:solidFill>
              </a:rPr>
              <a:t>(Turing Test)</a:t>
            </a:r>
            <a:r>
              <a:rPr lang="zh-CN" altLang="en-US" sz="2400" dirty="0" smtClean="0"/>
              <a:t>。</a:t>
            </a:r>
            <a:endParaRPr lang="en-US" altLang="zh-CN" sz="2400" dirty="0" smtClean="0"/>
          </a:p>
        </p:txBody>
      </p:sp>
      <p:pic>
        <p:nvPicPr>
          <p:cNvPr id="69634" name="Picture 2" descr="http://h.hiphotos.baidu.com/baike/w%3D268%3Bg%3D0/sign=e3de4c0092eef01f4d141fc3d8c5fe18/1e30e924b899a9011b59ae521b950a7b0208f5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450" y="3374084"/>
            <a:ext cx="2807970" cy="3457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5829" y="3356992"/>
            <a:ext cx="6339621" cy="296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lvl="1" algn="just" eaLnBrk="1" hangingPunct="1">
              <a:lnSpc>
                <a:spcPct val="110000"/>
              </a:lnSpc>
            </a:pPr>
            <a:r>
              <a:rPr lang="zh-CN" altLang="en-US" sz="2000" dirty="0"/>
              <a:t>图灵测试是指测试者在与被测试者</a:t>
            </a:r>
            <a:r>
              <a:rPr lang="en-US" altLang="zh-CN" sz="2000" dirty="0"/>
              <a:t>(</a:t>
            </a:r>
            <a:r>
              <a:rPr lang="zh-CN" altLang="en-US" sz="2000" dirty="0"/>
              <a:t>一个人和一台机器</a:t>
            </a:r>
            <a:r>
              <a:rPr lang="en-US" altLang="zh-CN" sz="2000" dirty="0"/>
              <a:t>)</a:t>
            </a:r>
            <a:r>
              <a:rPr lang="zh-CN" altLang="en-US" sz="2000" dirty="0"/>
              <a:t>隔开的情况下，通过一些装置</a:t>
            </a:r>
            <a:r>
              <a:rPr lang="en-US" altLang="zh-CN" sz="2000" dirty="0"/>
              <a:t>(</a:t>
            </a:r>
            <a:r>
              <a:rPr lang="zh-CN" altLang="en-US" sz="2000" dirty="0"/>
              <a:t>如键盘</a:t>
            </a:r>
            <a:r>
              <a:rPr lang="en-US" altLang="zh-CN" sz="2000" dirty="0"/>
              <a:t>)</a:t>
            </a:r>
            <a:r>
              <a:rPr lang="zh-CN" altLang="en-US" sz="2000" dirty="0"/>
              <a:t>向被测试者随意提问。进行多次测试后，如果有超过</a:t>
            </a:r>
            <a:r>
              <a:rPr lang="en-US" altLang="zh-CN" sz="2000" dirty="0"/>
              <a:t>30%</a:t>
            </a:r>
            <a:r>
              <a:rPr lang="zh-CN" altLang="en-US" sz="2000" dirty="0"/>
              <a:t>的测试者不能确定出被测试者是人还是机器，那么这台机器就通过了测试，并被认为具有</a:t>
            </a:r>
            <a:r>
              <a:rPr lang="zh-CN" altLang="en-US" sz="2000" dirty="0">
                <a:hlinkClick r:id="rId3"/>
              </a:rPr>
              <a:t>人类智能</a:t>
            </a:r>
            <a:r>
              <a:rPr lang="zh-CN" altLang="en-US" sz="2000" dirty="0"/>
              <a:t>。</a:t>
            </a:r>
            <a:endParaRPr lang="en-US" altLang="zh-CN" sz="2000" dirty="0"/>
          </a:p>
          <a:p>
            <a:pPr algn="just" eaLnBrk="1" hangingPunct="1">
              <a:lnSpc>
                <a:spcPct val="110000"/>
              </a:lnSpc>
            </a:pPr>
            <a:r>
              <a:rPr lang="zh-CN" altLang="en-US" sz="2400" dirty="0" smtClean="0"/>
              <a:t>图灵</a:t>
            </a:r>
            <a:r>
              <a:rPr lang="zh-CN" altLang="en-US" sz="2400" dirty="0"/>
              <a:t>测试被认为是人工智能的终极目标，</a:t>
            </a:r>
            <a:r>
              <a:rPr lang="zh-CN" altLang="en-US" sz="2400" dirty="0" smtClean="0"/>
              <a:t>图灵本人</a:t>
            </a:r>
            <a:r>
              <a:rPr lang="zh-CN" altLang="en-US" sz="2400" dirty="0"/>
              <a:t>因此也被称作“人工智能之父”</a:t>
            </a:r>
            <a:r>
              <a:rPr lang="zh-CN" altLang="en-US" sz="2400" dirty="0" smtClean="0"/>
              <a:t>。</a:t>
            </a:r>
            <a:endParaRPr lang="zh-CN" altLang="en-US" sz="2400" dirty="0"/>
          </a:p>
        </p:txBody>
      </p:sp>
    </p:spTree>
    <p:extLst>
      <p:ext uri="{BB962C8B-B14F-4D97-AF65-F5344CB8AC3E}">
        <p14:creationId xmlns:p14="http://schemas.microsoft.com/office/powerpoint/2010/main" val="20897467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7" name="Rectangle 3"/>
          <p:cNvSpPr txBox="1">
            <a:spLocks noChangeArrowheads="1"/>
          </p:cNvSpPr>
          <p:nvPr/>
        </p:nvSpPr>
        <p:spPr bwMode="auto">
          <a:xfrm>
            <a:off x="251520" y="1268760"/>
            <a:ext cx="8604250" cy="515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just" eaLnBrk="1" hangingPunct="1">
              <a:lnSpc>
                <a:spcPct val="110000"/>
              </a:lnSpc>
            </a:pPr>
            <a:r>
              <a:rPr lang="zh-CN" altLang="en-US" sz="2800" dirty="0" smtClean="0"/>
              <a:t>从</a:t>
            </a:r>
            <a:r>
              <a:rPr lang="zh-CN" altLang="en-US" sz="2800" dirty="0"/>
              <a:t>应用场景的角度来看，可以</a:t>
            </a:r>
            <a:r>
              <a:rPr lang="zh-CN" altLang="en-US" sz="2800" dirty="0" smtClean="0"/>
              <a:t>分为在线</a:t>
            </a:r>
            <a:r>
              <a:rPr lang="zh-CN" altLang="en-US" sz="2800" dirty="0"/>
              <a:t>客服、娱乐、 教育、个人助理和智能问答五个种类。</a:t>
            </a:r>
            <a:endParaRPr lang="en-US" altLang="zh-CN" sz="2800" dirty="0"/>
          </a:p>
          <a:p>
            <a:pPr lvl="1" algn="just" eaLnBrk="1" hangingPunct="1">
              <a:lnSpc>
                <a:spcPct val="110000"/>
              </a:lnSpc>
            </a:pPr>
            <a:r>
              <a:rPr lang="zh-CN" altLang="en-US" sz="2000" dirty="0"/>
              <a:t>微软：小冰</a:t>
            </a:r>
            <a:endParaRPr lang="en-US" altLang="zh-CN" sz="2000" dirty="0"/>
          </a:p>
          <a:p>
            <a:pPr lvl="1" algn="just" eaLnBrk="1" hangingPunct="1">
              <a:lnSpc>
                <a:spcPct val="110000"/>
              </a:lnSpc>
            </a:pPr>
            <a:r>
              <a:rPr lang="zh-CN" altLang="en-US" sz="2000" dirty="0" smtClean="0"/>
              <a:t>百</a:t>
            </a:r>
            <a:r>
              <a:rPr lang="zh-CN" altLang="en-US" sz="2000" dirty="0"/>
              <a:t>度：小度</a:t>
            </a:r>
            <a:endParaRPr lang="en-US" altLang="zh-CN" sz="2000" dirty="0"/>
          </a:p>
          <a:p>
            <a:pPr lvl="1" algn="just">
              <a:lnSpc>
                <a:spcPct val="110000"/>
              </a:lnSpc>
            </a:pPr>
            <a:r>
              <a:rPr lang="en-US" altLang="zh-CN" sz="2000" dirty="0"/>
              <a:t>Apple</a:t>
            </a:r>
            <a:r>
              <a:rPr lang="zh-CN" altLang="en-US" sz="2000" dirty="0"/>
              <a:t>：</a:t>
            </a:r>
            <a:r>
              <a:rPr lang="en-US" altLang="zh-CN" sz="2000" dirty="0"/>
              <a:t>Siri</a:t>
            </a:r>
            <a:endParaRPr lang="zh-CN" altLang="en-US" sz="2000" dirty="0"/>
          </a:p>
        </p:txBody>
      </p:sp>
      <p:pic>
        <p:nvPicPr>
          <p:cNvPr id="931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48735"/>
            <a:ext cx="6903049" cy="216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a:xfrm>
            <a:off x="457200" y="95250"/>
            <a:ext cx="8229600" cy="70643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dirty="0" smtClean="0">
                <a:latin typeface="+mj-ea"/>
              </a:rPr>
              <a:t>IR</a:t>
            </a:r>
            <a:r>
              <a:rPr lang="zh-CN" altLang="en-US" sz="4000" dirty="0" smtClean="0">
                <a:latin typeface="+mj-ea"/>
              </a:rPr>
              <a:t>新课题</a:t>
            </a:r>
            <a:r>
              <a:rPr lang="en-US" altLang="zh-CN" sz="4000" dirty="0" smtClean="0">
                <a:latin typeface="+mj-ea"/>
              </a:rPr>
              <a:t>8</a:t>
            </a:r>
            <a:r>
              <a:rPr lang="zh-CN" altLang="en-US" sz="4000" dirty="0" smtClean="0">
                <a:latin typeface="+mj-ea"/>
              </a:rPr>
              <a:t>：自动对话</a:t>
            </a:r>
            <a:endParaRPr lang="zh-CN" altLang="en-US" sz="4000" dirty="0">
              <a:latin typeface="+mj-ea"/>
            </a:endParaRPr>
          </a:p>
        </p:txBody>
      </p:sp>
    </p:spTree>
    <p:extLst>
      <p:ext uri="{BB962C8B-B14F-4D97-AF65-F5344CB8AC3E}">
        <p14:creationId xmlns:p14="http://schemas.microsoft.com/office/powerpoint/2010/main" val="1300229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Enjoy Suffering</a:t>
            </a:r>
            <a:endParaRPr lang="zh-CN" altLang="en-US" dirty="0"/>
          </a:p>
        </p:txBody>
      </p:sp>
      <p:sp>
        <p:nvSpPr>
          <p:cNvPr id="3" name="内容占位符 2"/>
          <p:cNvSpPr>
            <a:spLocks noGrp="1"/>
          </p:cNvSpPr>
          <p:nvPr>
            <p:ph idx="1"/>
          </p:nvPr>
        </p:nvSpPr>
        <p:spPr>
          <a:xfrm>
            <a:off x="251520" y="1628800"/>
            <a:ext cx="6275040" cy="4713388"/>
          </a:xfrm>
        </p:spPr>
        <p:txBody>
          <a:bodyPr>
            <a:normAutofit/>
          </a:bodyPr>
          <a:lstStyle/>
          <a:p>
            <a:pPr>
              <a:lnSpc>
                <a:spcPct val="100000"/>
              </a:lnSpc>
            </a:pPr>
            <a:r>
              <a:rPr lang="zh-CN" altLang="en-US" sz="2800" dirty="0" smtClean="0"/>
              <a:t>享受痛苦？</a:t>
            </a:r>
            <a:endParaRPr lang="en-US" altLang="zh-CN" sz="2800" dirty="0" smtClean="0"/>
          </a:p>
        </p:txBody>
      </p:sp>
      <p:pic>
        <p:nvPicPr>
          <p:cNvPr id="4" name="Picture 2" descr="https://gss2.bdstatic.com/9fo3dSag_xI4khGkpoWK1HF6hhy/baike/c0%3Dbaike80%2C5%2C5%2C80%2C26/sign=519131414b36acaf4ded9eae1db0e675/0824ab18972bd407af84a1857b899e510fb309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092" y="2036332"/>
            <a:ext cx="2374518" cy="31681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520" y="2348880"/>
            <a:ext cx="6120680" cy="4216539"/>
          </a:xfrm>
          <a:prstGeom prst="rect">
            <a:avLst/>
          </a:prstGeom>
        </p:spPr>
        <p:txBody>
          <a:bodyPr wrap="square">
            <a:spAutoFit/>
          </a:bodyPr>
          <a:lstStyle/>
          <a:p>
            <a:pPr>
              <a:lnSpc>
                <a:spcPct val="100000"/>
              </a:lnSpc>
            </a:pPr>
            <a:r>
              <a:rPr lang="zh-CN" altLang="en-US" sz="2400" dirty="0"/>
              <a:t>今年年初的澳网决赛，是史上历时最长的网球比赛。在这场比赛里，纳达尔历经近六个小时的比赛之后输了。他在比赛以后讲的话非常令人感动。</a:t>
            </a:r>
            <a:r>
              <a:rPr lang="zh-CN" altLang="en-US" sz="2400" b="1" dirty="0"/>
              <a:t>他说：你能在赛场上不断挑战自己身体的极限，这可以说是一个折磨，但是这个折磨是愉快的，这种感觉超越了网球比赛</a:t>
            </a:r>
            <a:r>
              <a:rPr lang="zh-CN" altLang="en-US" sz="2400" dirty="0"/>
              <a:t>。我觉得他说得非常好。做任何事情都应该达到这个境界，只要尽你所能，不管是赢还是输，都会感到非常高兴。</a:t>
            </a:r>
            <a:endParaRPr lang="en-US" altLang="zh-CN" sz="2400" dirty="0"/>
          </a:p>
          <a:p>
            <a:pPr algn="r"/>
            <a:r>
              <a:rPr lang="en-US" altLang="zh-CN" sz="2000" dirty="0"/>
              <a:t>《</a:t>
            </a:r>
            <a:r>
              <a:rPr lang="zh-CN" altLang="en-US" sz="2000" dirty="0"/>
              <a:t>姚期智：科学家与科学之路</a:t>
            </a:r>
            <a:r>
              <a:rPr lang="en-US" altLang="zh-CN" sz="2000" dirty="0"/>
              <a:t>》</a:t>
            </a:r>
            <a:endParaRPr lang="en-US" altLang="zh-CN" sz="2400" dirty="0"/>
          </a:p>
          <a:p>
            <a:pPr marL="342900" indent="-342900">
              <a:buFont typeface="Arial" panose="020B0604020202020204" pitchFamily="34" charset="0"/>
              <a:buChar char="•"/>
            </a:pPr>
            <a:r>
              <a:rPr lang="zh-CN" altLang="en-US" sz="2800" dirty="0"/>
              <a:t>享受折磨</a:t>
            </a:r>
          </a:p>
        </p:txBody>
      </p:sp>
    </p:spTree>
    <p:extLst>
      <p:ext uri="{BB962C8B-B14F-4D97-AF65-F5344CB8AC3E}">
        <p14:creationId xmlns:p14="http://schemas.microsoft.com/office/powerpoint/2010/main" val="144676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新工科：人工智能取向</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学生简短自我介绍</a:t>
            </a:r>
            <a:endParaRPr lang="en-US" altLang="zh-CN" dirty="0" smtClean="0"/>
          </a:p>
          <a:p>
            <a:pPr lvl="1"/>
            <a:r>
              <a:rPr lang="zh-CN" altLang="en-US" dirty="0" smtClean="0"/>
              <a:t>来自什么学院？</a:t>
            </a:r>
            <a:endParaRPr lang="en-US" altLang="zh-CN" dirty="0" smtClean="0"/>
          </a:p>
          <a:p>
            <a:pPr lvl="1"/>
            <a:r>
              <a:rPr lang="zh-CN" altLang="en-US" dirty="0" smtClean="0"/>
              <a:t>为什么选择人工智能方向？</a:t>
            </a:r>
            <a:endParaRPr lang="en-US" altLang="zh-CN" dirty="0" smtClean="0"/>
          </a:p>
          <a:p>
            <a:pPr lvl="1"/>
            <a:r>
              <a:rPr lang="zh-CN" altLang="en-US" dirty="0" smtClean="0"/>
              <a:t>有怎样的计算机基础？比如编程基础？</a:t>
            </a:r>
            <a:endParaRPr lang="en-US" altLang="zh-CN" dirty="0" smtClean="0"/>
          </a:p>
          <a:p>
            <a:endParaRPr lang="en-US" altLang="zh-CN" dirty="0" smtClean="0"/>
          </a:p>
          <a:p>
            <a:r>
              <a:rPr lang="zh-CN" altLang="en-US" dirty="0" smtClean="0"/>
              <a:t>机遇</a:t>
            </a:r>
            <a:endParaRPr lang="en-US" altLang="zh-CN" dirty="0" smtClean="0"/>
          </a:p>
          <a:p>
            <a:r>
              <a:rPr lang="zh-CN" altLang="en-US" dirty="0" smtClean="0"/>
              <a:t>挑战</a:t>
            </a:r>
            <a:endParaRPr lang="en-US" altLang="zh-CN" dirty="0" smtClean="0"/>
          </a:p>
          <a:p>
            <a:endParaRPr lang="en-US" altLang="zh-CN" dirty="0"/>
          </a:p>
          <a:p>
            <a:r>
              <a:rPr lang="zh-CN" altLang="en-US" dirty="0" smtClean="0"/>
              <a:t>解决问题的能力</a:t>
            </a:r>
            <a:endParaRPr lang="zh-CN" altLang="en-US" dirty="0"/>
          </a:p>
        </p:txBody>
      </p:sp>
    </p:spTree>
    <p:extLst>
      <p:ext uri="{BB962C8B-B14F-4D97-AF65-F5344CB8AC3E}">
        <p14:creationId xmlns:p14="http://schemas.microsoft.com/office/powerpoint/2010/main" val="5278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Python</a:t>
            </a:r>
            <a:r>
              <a:rPr lang="zh-CN" altLang="en-US" dirty="0" smtClean="0"/>
              <a:t>课程</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车万翔，</a:t>
            </a:r>
            <a:r>
              <a:rPr lang="zh-CN" altLang="en-US" sz="2400" b="1" dirty="0" smtClean="0"/>
              <a:t>高级语言程序设计（</a:t>
            </a:r>
            <a:r>
              <a:rPr lang="en-US" altLang="zh-CN" sz="2400" b="1" dirty="0" smtClean="0"/>
              <a:t>Python</a:t>
            </a:r>
            <a:r>
              <a:rPr lang="zh-CN" altLang="en-US" sz="2400" b="1" dirty="0" smtClean="0"/>
              <a:t>），</a:t>
            </a:r>
            <a:r>
              <a:rPr lang="zh-CN" altLang="en-US" sz="2400" dirty="0" smtClean="0"/>
              <a:t>哈尔滨工业大学（</a:t>
            </a:r>
            <a:r>
              <a:rPr lang="zh-CN" altLang="en-US" sz="2400" b="1" dirty="0" smtClean="0"/>
              <a:t>中文，必修</a:t>
            </a:r>
            <a:r>
              <a:rPr lang="zh-CN" altLang="en-US" sz="2400" dirty="0" smtClean="0"/>
              <a:t>）</a:t>
            </a:r>
            <a:endParaRPr lang="en-US" altLang="zh-CN" sz="2400" dirty="0" smtClean="0"/>
          </a:p>
          <a:p>
            <a:pPr lvl="1"/>
            <a:r>
              <a:rPr lang="zh-CN" altLang="en-US" sz="2000" dirty="0" smtClean="0"/>
              <a:t>链接：</a:t>
            </a:r>
            <a:r>
              <a:rPr lang="en-US" altLang="zh-CN" sz="2000" dirty="0" smtClean="0"/>
              <a:t>https://pan.baidu.com/s/1iJJ_y2qceJIo41FxNKVORg </a:t>
            </a:r>
            <a:r>
              <a:rPr lang="zh-CN" altLang="en-US" sz="2000" dirty="0" smtClean="0"/>
              <a:t>密码：</a:t>
            </a:r>
            <a:r>
              <a:rPr lang="en-US" altLang="zh-CN" sz="2000" dirty="0" err="1" smtClean="0"/>
              <a:t>jawx</a:t>
            </a:r>
            <a:endParaRPr lang="en-US" altLang="zh-CN" sz="2000" dirty="0" smtClean="0"/>
          </a:p>
          <a:p>
            <a:r>
              <a:rPr lang="en-US" altLang="zh-CN" sz="2400" dirty="0" smtClean="0"/>
              <a:t>Eric </a:t>
            </a:r>
            <a:r>
              <a:rPr lang="en-US" altLang="zh-CN" sz="2400" dirty="0" err="1" smtClean="0"/>
              <a:t>Grimson</a:t>
            </a:r>
            <a:r>
              <a:rPr lang="zh-CN" altLang="en-US" sz="2400" dirty="0" smtClean="0"/>
              <a:t>、</a:t>
            </a:r>
            <a:r>
              <a:rPr lang="en-US" altLang="zh-CN" sz="2400" dirty="0" smtClean="0"/>
              <a:t>Ana Bell</a:t>
            </a:r>
            <a:r>
              <a:rPr lang="zh-CN" altLang="en-US" sz="2400" dirty="0" smtClean="0"/>
              <a:t>、</a:t>
            </a:r>
            <a:r>
              <a:rPr lang="en-US" altLang="zh-CN" sz="2400" dirty="0" smtClean="0"/>
              <a:t>John </a:t>
            </a:r>
            <a:r>
              <a:rPr lang="en-US" altLang="zh-CN" sz="2400" dirty="0" err="1" smtClean="0"/>
              <a:t>Guttag</a:t>
            </a:r>
            <a:r>
              <a:rPr lang="zh-CN" altLang="en-US" sz="2400" dirty="0" smtClean="0"/>
              <a:t>等，</a:t>
            </a:r>
            <a:r>
              <a:rPr lang="zh-CN" altLang="en-US" sz="2400" b="1" dirty="0" smtClean="0"/>
              <a:t>计算机科学和</a:t>
            </a:r>
            <a:r>
              <a:rPr lang="en-US" altLang="zh-CN" sz="2400" b="1" dirty="0" smtClean="0"/>
              <a:t>Python</a:t>
            </a:r>
            <a:r>
              <a:rPr lang="zh-CN" altLang="en-US" sz="2400" b="1" dirty="0" smtClean="0"/>
              <a:t>编程导论</a:t>
            </a:r>
            <a:r>
              <a:rPr lang="zh-CN" altLang="en-US" sz="2400" dirty="0" smtClean="0"/>
              <a:t>，麻省理工学院（</a:t>
            </a:r>
            <a:r>
              <a:rPr lang="zh-CN" altLang="en-US" sz="2400" b="1" dirty="0" smtClean="0"/>
              <a:t>英文，选修</a:t>
            </a:r>
            <a:r>
              <a:rPr lang="zh-CN" altLang="en-US" sz="2400" dirty="0" smtClean="0"/>
              <a:t>）</a:t>
            </a:r>
            <a:endParaRPr lang="en-US" altLang="zh-CN" sz="2400" dirty="0" smtClean="0"/>
          </a:p>
          <a:p>
            <a:pPr lvl="1"/>
            <a:r>
              <a:rPr lang="zh-CN" altLang="en-US" sz="2000" dirty="0" smtClean="0"/>
              <a:t>链接：</a:t>
            </a:r>
            <a:r>
              <a:rPr lang="en-US" altLang="zh-CN" sz="2000" dirty="0" smtClean="0"/>
              <a:t>https://pan.baidu.com/s/1lsyC1PmE-I6RaKlRQJDuIA </a:t>
            </a:r>
            <a:r>
              <a:rPr lang="zh-CN" altLang="en-US" sz="2000" dirty="0" smtClean="0"/>
              <a:t>密码：</a:t>
            </a:r>
            <a:r>
              <a:rPr lang="en-US" altLang="zh-CN" sz="2000" dirty="0" smtClean="0"/>
              <a:t>0m88</a:t>
            </a:r>
          </a:p>
          <a:p>
            <a:endParaRPr lang="en-US" altLang="zh-CN" sz="24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949" y="4653136"/>
            <a:ext cx="576262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7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Python</a:t>
            </a:r>
            <a:r>
              <a:rPr lang="zh-CN" altLang="en-US" dirty="0" smtClean="0"/>
              <a:t>练习</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smtClean="0"/>
              <a:t>codecademy</a:t>
            </a:r>
            <a:r>
              <a:rPr lang="en-US" altLang="zh-CN" dirty="0" smtClean="0"/>
              <a:t> </a:t>
            </a:r>
            <a:r>
              <a:rPr lang="zh-CN" altLang="zh-CN" dirty="0" smtClean="0"/>
              <a:t>交互式在线学习</a:t>
            </a:r>
            <a:r>
              <a:rPr lang="en-US" altLang="zh-CN" dirty="0" smtClean="0">
                <a:hlinkClick r:id="rId2"/>
              </a:rPr>
              <a:t>https://www.codecademy.com/zh/learn/learn-python</a:t>
            </a:r>
            <a:endParaRPr lang="zh-CN" altLang="zh-CN" dirty="0" smtClean="0"/>
          </a:p>
          <a:p>
            <a:r>
              <a:rPr lang="en-US" altLang="zh-CN" dirty="0" err="1" smtClean="0"/>
              <a:t>Crossin</a:t>
            </a:r>
            <a:r>
              <a:rPr lang="zh-CN" altLang="zh-CN" dirty="0"/>
              <a:t>的编程</a:t>
            </a:r>
            <a:r>
              <a:rPr lang="zh-CN" altLang="zh-CN" dirty="0" smtClean="0"/>
              <a:t>教室</a:t>
            </a:r>
            <a:r>
              <a:rPr lang="en-US" altLang="zh-CN" dirty="0" smtClean="0"/>
              <a:t> </a:t>
            </a:r>
            <a:r>
              <a:rPr lang="en-US" altLang="zh-CN" u="sng" dirty="0">
                <a:hlinkClick r:id="rId3"/>
              </a:rPr>
              <a:t>http://crossincode.com/course/lesson_list</a:t>
            </a:r>
            <a:r>
              <a:rPr lang="en-US" altLang="zh-CN" u="sng" dirty="0" smtClean="0">
                <a:hlinkClick r:id="rId3"/>
              </a:rPr>
              <a:t>/</a:t>
            </a:r>
            <a:endParaRPr lang="en-US" altLang="zh-CN" u="sng" dirty="0" smtClean="0"/>
          </a:p>
          <a:p>
            <a:r>
              <a:rPr lang="en-US" altLang="zh-CN" dirty="0" err="1" smtClean="0"/>
              <a:t>Codeschool</a:t>
            </a:r>
            <a:r>
              <a:rPr lang="en-US" altLang="zh-CN" dirty="0" smtClean="0"/>
              <a:t> </a:t>
            </a:r>
            <a:r>
              <a:rPr lang="en-US" altLang="zh-CN" u="sng" dirty="0">
                <a:hlinkClick r:id="rId4"/>
              </a:rPr>
              <a:t>https://</a:t>
            </a:r>
            <a:r>
              <a:rPr lang="en-US" altLang="zh-CN" u="sng" dirty="0" smtClean="0">
                <a:hlinkClick r:id="rId4"/>
              </a:rPr>
              <a:t>www.pluralsight.com/codeschool</a:t>
            </a:r>
            <a:endParaRPr lang="en-US" altLang="zh-CN" dirty="0" smtClean="0"/>
          </a:p>
          <a:p>
            <a:r>
              <a:rPr lang="zh-CN" altLang="zh-CN" dirty="0" smtClean="0"/>
              <a:t>廖</a:t>
            </a:r>
            <a:r>
              <a:rPr lang="zh-CN" altLang="zh-CN" dirty="0"/>
              <a:t>雪峰的</a:t>
            </a:r>
            <a:r>
              <a:rPr lang="en-US" altLang="zh-CN" dirty="0"/>
              <a:t>Python</a:t>
            </a:r>
            <a:r>
              <a:rPr lang="zh-CN" altLang="zh-CN" dirty="0" smtClean="0"/>
              <a:t>教程 </a:t>
            </a:r>
            <a:r>
              <a:rPr lang="en-US" altLang="zh-CN" dirty="0" smtClean="0">
                <a:hlinkClick r:id="rId5"/>
              </a:rPr>
              <a:t>https://www.liaoxuefeng.com/</a:t>
            </a:r>
            <a:endParaRPr lang="en-US" altLang="zh-CN" dirty="0" smtClean="0"/>
          </a:p>
          <a:p>
            <a:r>
              <a:rPr lang="en-US" altLang="zh-CN" dirty="0"/>
              <a:t>Python</a:t>
            </a:r>
            <a:r>
              <a:rPr lang="zh-CN" altLang="en-US" dirty="0"/>
              <a:t>程序动态</a:t>
            </a:r>
            <a:r>
              <a:rPr lang="zh-CN" altLang="en-US" dirty="0" smtClean="0"/>
              <a:t>演示</a:t>
            </a:r>
            <a:r>
              <a:rPr lang="en-US" altLang="zh-CN" dirty="0" smtClean="0">
                <a:hlinkClick r:id="rId6"/>
              </a:rPr>
              <a:t>http://www.pythontutor.com</a:t>
            </a:r>
            <a:endParaRPr lang="en-US" altLang="zh-CN" dirty="0" smtClean="0"/>
          </a:p>
          <a:p>
            <a:endParaRPr lang="zh-CN" altLang="en-US" dirty="0"/>
          </a:p>
        </p:txBody>
      </p:sp>
    </p:spTree>
    <p:extLst>
      <p:ext uri="{BB962C8B-B14F-4D97-AF65-F5344CB8AC3E}">
        <p14:creationId xmlns:p14="http://schemas.microsoft.com/office/powerpoint/2010/main" val="2670213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5859</TotalTime>
  <Words>2346</Words>
  <Application>Microsoft Office PowerPoint</Application>
  <PresentationFormat>全屏显示(4:3)</PresentationFormat>
  <Paragraphs>382</Paragraphs>
  <Slides>62</Slides>
  <Notes>21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8" baseType="lpstr">
      <vt:lpstr>Arial Unicode MS</vt:lpstr>
      <vt:lpstr>ＭＳ Ｐゴシック</vt:lpstr>
      <vt:lpstr>新細明體</vt:lpstr>
      <vt:lpstr>楷体</vt:lpstr>
      <vt:lpstr>宋体</vt:lpstr>
      <vt:lpstr>Arial</vt:lpstr>
      <vt:lpstr>Calibri</vt:lpstr>
      <vt:lpstr>Comic Sans MS</vt:lpstr>
      <vt:lpstr>Consolas</vt:lpstr>
      <vt:lpstr>Impact</vt:lpstr>
      <vt:lpstr>Lucida Sans</vt:lpstr>
      <vt:lpstr>Tahoma</vt:lpstr>
      <vt:lpstr>Times New Roman</vt:lpstr>
      <vt:lpstr>Wingdings</vt:lpstr>
      <vt:lpstr>Office 主题​​</vt:lpstr>
      <vt:lpstr>Chart</vt:lpstr>
      <vt:lpstr>信息检索与数据挖掘</vt:lpstr>
      <vt:lpstr>个人简介</vt:lpstr>
      <vt:lpstr>联系方式</vt:lpstr>
      <vt:lpstr>参考教材</vt:lpstr>
      <vt:lpstr>考核方式</vt:lpstr>
      <vt:lpstr>价值观与理想</vt:lpstr>
      <vt:lpstr>新工科：人工智能取向</vt:lpstr>
      <vt:lpstr>Python课程</vt:lpstr>
      <vt:lpstr>Python练习</vt:lpstr>
      <vt:lpstr>Anaconda</vt:lpstr>
      <vt:lpstr>scikit-learn</vt:lpstr>
      <vt:lpstr>scikit-learn</vt:lpstr>
      <vt:lpstr>Data Mining</vt:lpstr>
      <vt:lpstr>Introduction</vt:lpstr>
      <vt:lpstr>PowerPoint 演示文稿</vt:lpstr>
      <vt:lpstr>PowerPoint 演示文稿</vt:lpstr>
      <vt:lpstr>Data Mining and Machine Learning</vt:lpstr>
      <vt:lpstr>PowerPoint 演示文稿</vt:lpstr>
      <vt:lpstr>PowerPoint 演示文稿</vt:lpstr>
      <vt:lpstr>PowerPoint 演示文稿</vt:lpstr>
      <vt:lpstr>Mining Large Data Sets - Motivation</vt:lpstr>
      <vt:lpstr>Data mining around us</vt:lpstr>
      <vt:lpstr>Data mining around us</vt:lpstr>
      <vt:lpstr>Data mining around us</vt:lpstr>
      <vt:lpstr>Data mining around us</vt:lpstr>
      <vt:lpstr>Data mining around us</vt:lpstr>
      <vt:lpstr>Data mining around us</vt:lpstr>
      <vt:lpstr>Data mining around us</vt:lpstr>
      <vt:lpstr>Data mining around us</vt:lpstr>
      <vt:lpstr>Data mining around us</vt:lpstr>
      <vt:lpstr>PowerPoint 演示文稿</vt:lpstr>
      <vt:lpstr>PowerPoint 演示文稿</vt:lpstr>
      <vt:lpstr>PowerPoint 演示文稿</vt:lpstr>
      <vt:lpstr>Dimensionality Reduction</vt:lpstr>
      <vt:lpstr>Recommender Systems</vt:lpstr>
      <vt:lpstr>Information Retrieval</vt:lpstr>
      <vt:lpstr>Why 搜索技术？</vt:lpstr>
      <vt:lpstr>互联网发展历程</vt:lpstr>
      <vt:lpstr>PowerPoint 演示文稿</vt:lpstr>
      <vt:lpstr>PowerPoint 演示文稿</vt:lpstr>
      <vt:lpstr>Information Retrieval</vt:lpstr>
      <vt:lpstr>Basic assumptions of Information Retrieval</vt:lpstr>
      <vt:lpstr>The classic search model</vt:lpstr>
      <vt:lpstr>PowerPoint 演示文稿</vt:lpstr>
      <vt:lpstr>PowerPoint 演示文稿</vt:lpstr>
      <vt:lpstr>PowerPoint 演示文稿</vt:lpstr>
      <vt:lpstr>2017年1月全球搜索市场份额</vt:lpstr>
      <vt:lpstr>2016年8月国内搜索引擎市场占有率排行榜</vt:lpstr>
      <vt:lpstr>How good are the retrieved docs?</vt:lpstr>
      <vt:lpstr>PowerPoint 演示文稿</vt:lpstr>
      <vt:lpstr>信息检索部分内容</vt:lpstr>
      <vt:lpstr>2000后对信息检索的研究</vt:lpstr>
      <vt:lpstr>新课题1：自然语言理解</vt:lpstr>
      <vt:lpstr>新课题2：多媒体检索</vt:lpstr>
      <vt:lpstr>新课题3：垂直检索技术</vt:lpstr>
      <vt:lpstr>新课题4：移动搜索</vt:lpstr>
      <vt:lpstr>新课题5：对社会媒体信息检索</vt:lpstr>
      <vt:lpstr>新课题6：知识发现</vt:lpstr>
      <vt:lpstr>IR新课题7：行为分析、舆情监控</vt:lpstr>
      <vt:lpstr>IR新课题8：自动对话</vt:lpstr>
      <vt:lpstr>PowerPoint 演示文稿</vt:lpstr>
      <vt:lpstr>Enjoy Suffering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485</cp:revision>
  <dcterms:created xsi:type="dcterms:W3CDTF">2018-09-05T12:02:19Z</dcterms:created>
  <dcterms:modified xsi:type="dcterms:W3CDTF">2018-09-10T03:09:15Z</dcterms:modified>
</cp:coreProperties>
</file>